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312" r:id="rId2"/>
    <p:sldId id="335" r:id="rId3"/>
    <p:sldId id="336" r:id="rId4"/>
    <p:sldId id="318" r:id="rId5"/>
    <p:sldId id="315" r:id="rId6"/>
    <p:sldId id="257" r:id="rId7"/>
    <p:sldId id="258" r:id="rId8"/>
    <p:sldId id="260" r:id="rId9"/>
    <p:sldId id="261" r:id="rId10"/>
    <p:sldId id="262" r:id="rId11"/>
    <p:sldId id="263" r:id="rId12"/>
    <p:sldId id="264" r:id="rId13"/>
    <p:sldId id="266" r:id="rId14"/>
    <p:sldId id="267" r:id="rId15"/>
    <p:sldId id="268" r:id="rId16"/>
    <p:sldId id="341" r:id="rId17"/>
    <p:sldId id="342" r:id="rId18"/>
    <p:sldId id="343" r:id="rId19"/>
    <p:sldId id="344" r:id="rId20"/>
    <p:sldId id="345" r:id="rId21"/>
    <p:sldId id="346" r:id="rId22"/>
    <p:sldId id="347" r:id="rId23"/>
    <p:sldId id="348" r:id="rId24"/>
    <p:sldId id="349" r:id="rId25"/>
    <p:sldId id="350" r:id="rId26"/>
    <p:sldId id="259" r:id="rId27"/>
    <p:sldId id="351" r:id="rId28"/>
    <p:sldId id="339" r:id="rId29"/>
    <p:sldId id="34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44C22-EE57-2247-930E-35565D2801CF}" v="219" dt="2024-04-18T19:21:49.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1" autoAdjust="0"/>
    <p:restoredTop sz="96327" autoAdjust="0"/>
  </p:normalViewPr>
  <p:slideViewPr>
    <p:cSldViewPr snapToGrid="0">
      <p:cViewPr>
        <p:scale>
          <a:sx n="110" d="100"/>
          <a:sy n="110" d="100"/>
        </p:scale>
        <p:origin x="192" y="5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389430-627D-422D-8A07-142791DC16B3}" type="doc">
      <dgm:prSet loTypeId="urn:microsoft.com/office/officeart/2005/8/layout/hChevron3" loCatId="process" qsTypeId="urn:microsoft.com/office/officeart/2005/8/quickstyle/simple1" qsCatId="simple" csTypeId="urn:microsoft.com/office/officeart/2005/8/colors/colorful3" csCatId="colorful" phldr="1"/>
      <dgm:spPr/>
    </dgm:pt>
    <dgm:pt modelId="{8940DD48-1E47-4928-8D16-6076088E669E}">
      <dgm:prSet phldrT="[Text]" custT="1"/>
      <dgm:spPr>
        <a:solidFill>
          <a:schemeClr val="accent2"/>
        </a:solidFill>
      </dgm:spPr>
      <dgm:t>
        <a:bodyPr/>
        <a:lstStyle/>
        <a:p>
          <a:pPr algn="l"/>
          <a:r>
            <a:rPr lang="en-US" sz="2000" b="1" dirty="0">
              <a:latin typeface="Arial" panose="020B0604020202020204" pitchFamily="34" charset="0"/>
              <a:cs typeface="Arial" panose="020B0604020202020204" pitchFamily="34" charset="0"/>
            </a:rPr>
            <a:t>  CIT</a:t>
          </a:r>
        </a:p>
      </dgm:t>
    </dgm:pt>
    <dgm:pt modelId="{CDE21E39-5951-4BEC-9E3F-F7EA2CFDE159}" type="parTrans" cxnId="{40621A90-5F94-40D3-BF42-4F6AA53EC79A}">
      <dgm:prSet/>
      <dgm:spPr/>
      <dgm:t>
        <a:bodyPr/>
        <a:lstStyle/>
        <a:p>
          <a:endParaRPr lang="en-US"/>
        </a:p>
      </dgm:t>
    </dgm:pt>
    <dgm:pt modelId="{0D8755D2-858E-4C5A-8DC0-6A77D51E783B}" type="sibTrans" cxnId="{40621A90-5F94-40D3-BF42-4F6AA53EC79A}">
      <dgm:prSet/>
      <dgm:spPr/>
      <dgm:t>
        <a:bodyPr/>
        <a:lstStyle/>
        <a:p>
          <a:endParaRPr lang="en-US"/>
        </a:p>
      </dgm:t>
    </dgm:pt>
    <dgm:pt modelId="{A3548B23-586F-4212-869B-D0DD9434CF76}">
      <dgm:prSet phldrT="[Text]" custT="1"/>
      <dgm:spPr>
        <a:solidFill>
          <a:schemeClr val="accent3"/>
        </a:solidFill>
      </dgm:spPr>
      <dgm:t>
        <a:bodyPr/>
        <a:lstStyle/>
        <a:p>
          <a:pPr algn="l"/>
          <a:r>
            <a:rPr lang="en-US" sz="2000" b="1" dirty="0">
              <a:latin typeface="Arial" panose="020B0604020202020204" pitchFamily="34" charset="0"/>
              <a:cs typeface="Arial" panose="020B0604020202020204" pitchFamily="34" charset="0"/>
            </a:rPr>
            <a:t>    De-Escalation</a:t>
          </a:r>
        </a:p>
      </dgm:t>
    </dgm:pt>
    <dgm:pt modelId="{3E58E70E-EDB8-4E21-8D04-E7CB42CF9419}" type="parTrans" cxnId="{A713EF12-6E69-4606-9D1A-EE48C4F7E3D0}">
      <dgm:prSet/>
      <dgm:spPr/>
      <dgm:t>
        <a:bodyPr/>
        <a:lstStyle/>
        <a:p>
          <a:endParaRPr lang="en-US"/>
        </a:p>
      </dgm:t>
    </dgm:pt>
    <dgm:pt modelId="{A12024B8-1D0E-42F1-AE01-3FA019E60355}" type="sibTrans" cxnId="{A713EF12-6E69-4606-9D1A-EE48C4F7E3D0}">
      <dgm:prSet/>
      <dgm:spPr/>
      <dgm:t>
        <a:bodyPr/>
        <a:lstStyle/>
        <a:p>
          <a:endParaRPr lang="en-US"/>
        </a:p>
      </dgm:t>
    </dgm:pt>
    <dgm:pt modelId="{5DC0C96B-9C8A-45C3-B85C-173DC7C2CE1D}">
      <dgm:prSet phldrT="[Text]" custT="1"/>
      <dgm:spPr>
        <a:solidFill>
          <a:schemeClr val="accent4"/>
        </a:solidFill>
      </dgm:spPr>
      <dgm:t>
        <a:bodyPr/>
        <a:lstStyle/>
        <a:p>
          <a:r>
            <a:rPr lang="en-US" sz="2000" b="1" dirty="0">
              <a:latin typeface="Arial" panose="020B0604020202020204" pitchFamily="34" charset="0"/>
              <a:cs typeface="Arial" panose="020B0604020202020204" pitchFamily="34" charset="0"/>
            </a:rPr>
            <a:t>Co-Responder</a:t>
          </a:r>
        </a:p>
      </dgm:t>
    </dgm:pt>
    <dgm:pt modelId="{229438FB-720A-46FF-BD68-80167914AF04}" type="parTrans" cxnId="{189F41E7-CEE5-48FA-9E3E-1E3EEEE823BD}">
      <dgm:prSet/>
      <dgm:spPr/>
      <dgm:t>
        <a:bodyPr/>
        <a:lstStyle/>
        <a:p>
          <a:endParaRPr lang="en-US"/>
        </a:p>
      </dgm:t>
    </dgm:pt>
    <dgm:pt modelId="{2115FD6A-BFFA-4976-BA9B-BAB7F4AEC7A2}" type="sibTrans" cxnId="{189F41E7-CEE5-48FA-9E3E-1E3EEEE823BD}">
      <dgm:prSet/>
      <dgm:spPr/>
      <dgm:t>
        <a:bodyPr/>
        <a:lstStyle/>
        <a:p>
          <a:endParaRPr lang="en-US"/>
        </a:p>
      </dgm:t>
    </dgm:pt>
    <dgm:pt modelId="{96C7D9FB-7AC4-4008-AAE7-FC2507267ACF}">
      <dgm:prSet custT="1"/>
      <dgm:spPr>
        <a:solidFill>
          <a:schemeClr val="accent5"/>
        </a:solidFill>
      </dgm:spPr>
      <dgm:t>
        <a:bodyPr/>
        <a:lstStyle/>
        <a:p>
          <a:r>
            <a:rPr lang="en-US" sz="2000" b="1" dirty="0">
              <a:latin typeface="Arial" panose="020B0604020202020204" pitchFamily="34" charset="0"/>
              <a:cs typeface="Arial" panose="020B0604020202020204" pitchFamily="34" charset="0"/>
            </a:rPr>
            <a:t>Differential Response</a:t>
          </a:r>
        </a:p>
      </dgm:t>
    </dgm:pt>
    <dgm:pt modelId="{5B01A964-E6D5-4122-B93B-9931747F2EAB}" type="parTrans" cxnId="{8FD27FBB-33BC-4001-8AF6-40161A599AE4}">
      <dgm:prSet/>
      <dgm:spPr/>
      <dgm:t>
        <a:bodyPr/>
        <a:lstStyle/>
        <a:p>
          <a:endParaRPr lang="en-US"/>
        </a:p>
      </dgm:t>
    </dgm:pt>
    <dgm:pt modelId="{373E67F7-EDB1-4AE3-A8D0-8B4A6ACF4614}" type="sibTrans" cxnId="{8FD27FBB-33BC-4001-8AF6-40161A599AE4}">
      <dgm:prSet/>
      <dgm:spPr/>
      <dgm:t>
        <a:bodyPr/>
        <a:lstStyle/>
        <a:p>
          <a:endParaRPr lang="en-US"/>
        </a:p>
      </dgm:t>
    </dgm:pt>
    <dgm:pt modelId="{C57019EE-E7BE-4301-BE20-9FAE74914C0B}" type="pres">
      <dgm:prSet presAssocID="{90389430-627D-422D-8A07-142791DC16B3}" presName="Name0" presStyleCnt="0">
        <dgm:presLayoutVars>
          <dgm:dir/>
          <dgm:resizeHandles val="exact"/>
        </dgm:presLayoutVars>
      </dgm:prSet>
      <dgm:spPr/>
    </dgm:pt>
    <dgm:pt modelId="{BED841B2-0E52-412F-A81A-43E68BC74A30}" type="pres">
      <dgm:prSet presAssocID="{8940DD48-1E47-4928-8D16-6076088E669E}" presName="parTxOnly" presStyleLbl="node1" presStyleIdx="0" presStyleCnt="4" custScaleX="44721">
        <dgm:presLayoutVars>
          <dgm:bulletEnabled val="1"/>
        </dgm:presLayoutVars>
      </dgm:prSet>
      <dgm:spPr/>
    </dgm:pt>
    <dgm:pt modelId="{2FBA11F0-21E8-47E5-AD22-1FB89D8F0AAC}" type="pres">
      <dgm:prSet presAssocID="{0D8755D2-858E-4C5A-8DC0-6A77D51E783B}" presName="parSpace" presStyleCnt="0"/>
      <dgm:spPr/>
    </dgm:pt>
    <dgm:pt modelId="{44DB8484-C59C-402D-8D04-501E0F12C62C}" type="pres">
      <dgm:prSet presAssocID="{A3548B23-586F-4212-869B-D0DD9434CF76}" presName="parTxOnly" presStyleLbl="node1" presStyleIdx="1" presStyleCnt="4">
        <dgm:presLayoutVars>
          <dgm:bulletEnabled val="1"/>
        </dgm:presLayoutVars>
      </dgm:prSet>
      <dgm:spPr/>
    </dgm:pt>
    <dgm:pt modelId="{4765C414-142A-42C9-9A36-9145D8EC776C}" type="pres">
      <dgm:prSet presAssocID="{A12024B8-1D0E-42F1-AE01-3FA019E60355}" presName="parSpace" presStyleCnt="0"/>
      <dgm:spPr/>
    </dgm:pt>
    <dgm:pt modelId="{A2B599F2-534F-4F1D-9812-A86E73917AB7}" type="pres">
      <dgm:prSet presAssocID="{5DC0C96B-9C8A-45C3-B85C-173DC7C2CE1D}" presName="parTxOnly" presStyleLbl="node1" presStyleIdx="2" presStyleCnt="4">
        <dgm:presLayoutVars>
          <dgm:bulletEnabled val="1"/>
        </dgm:presLayoutVars>
      </dgm:prSet>
      <dgm:spPr/>
    </dgm:pt>
    <dgm:pt modelId="{5F3464ED-D2D4-49F1-8698-1B4FB4E27974}" type="pres">
      <dgm:prSet presAssocID="{2115FD6A-BFFA-4976-BA9B-BAB7F4AEC7A2}" presName="parSpace" presStyleCnt="0"/>
      <dgm:spPr/>
    </dgm:pt>
    <dgm:pt modelId="{93AB7365-B0E7-499B-8D31-06C648ABD40C}" type="pres">
      <dgm:prSet presAssocID="{96C7D9FB-7AC4-4008-AAE7-FC2507267ACF}" presName="parTxOnly" presStyleLbl="node1" presStyleIdx="3" presStyleCnt="4">
        <dgm:presLayoutVars>
          <dgm:bulletEnabled val="1"/>
        </dgm:presLayoutVars>
      </dgm:prSet>
      <dgm:spPr/>
    </dgm:pt>
  </dgm:ptLst>
  <dgm:cxnLst>
    <dgm:cxn modelId="{A713EF12-6E69-4606-9D1A-EE48C4F7E3D0}" srcId="{90389430-627D-422D-8A07-142791DC16B3}" destId="{A3548B23-586F-4212-869B-D0DD9434CF76}" srcOrd="1" destOrd="0" parTransId="{3E58E70E-EDB8-4E21-8D04-E7CB42CF9419}" sibTransId="{A12024B8-1D0E-42F1-AE01-3FA019E60355}"/>
    <dgm:cxn modelId="{853F4C31-3421-4B7D-9F04-90FCB017CB49}" type="presOf" srcId="{8940DD48-1E47-4928-8D16-6076088E669E}" destId="{BED841B2-0E52-412F-A81A-43E68BC74A30}" srcOrd="0" destOrd="0" presId="urn:microsoft.com/office/officeart/2005/8/layout/hChevron3"/>
    <dgm:cxn modelId="{F8FA634F-3100-49A5-9D03-2D667B635FED}" type="presOf" srcId="{96C7D9FB-7AC4-4008-AAE7-FC2507267ACF}" destId="{93AB7365-B0E7-499B-8D31-06C648ABD40C}" srcOrd="0" destOrd="0" presId="urn:microsoft.com/office/officeart/2005/8/layout/hChevron3"/>
    <dgm:cxn modelId="{40621A90-5F94-40D3-BF42-4F6AA53EC79A}" srcId="{90389430-627D-422D-8A07-142791DC16B3}" destId="{8940DD48-1E47-4928-8D16-6076088E669E}" srcOrd="0" destOrd="0" parTransId="{CDE21E39-5951-4BEC-9E3F-F7EA2CFDE159}" sibTransId="{0D8755D2-858E-4C5A-8DC0-6A77D51E783B}"/>
    <dgm:cxn modelId="{DDE20CA7-29E9-40D9-920D-89FF07A05445}" type="presOf" srcId="{90389430-627D-422D-8A07-142791DC16B3}" destId="{C57019EE-E7BE-4301-BE20-9FAE74914C0B}" srcOrd="0" destOrd="0" presId="urn:microsoft.com/office/officeart/2005/8/layout/hChevron3"/>
    <dgm:cxn modelId="{8FD27FBB-33BC-4001-8AF6-40161A599AE4}" srcId="{90389430-627D-422D-8A07-142791DC16B3}" destId="{96C7D9FB-7AC4-4008-AAE7-FC2507267ACF}" srcOrd="3" destOrd="0" parTransId="{5B01A964-E6D5-4122-B93B-9931747F2EAB}" sibTransId="{373E67F7-EDB1-4AE3-A8D0-8B4A6ACF4614}"/>
    <dgm:cxn modelId="{D47494E5-A31D-4C4E-8A34-FFCD80CB6161}" type="presOf" srcId="{A3548B23-586F-4212-869B-D0DD9434CF76}" destId="{44DB8484-C59C-402D-8D04-501E0F12C62C}" srcOrd="0" destOrd="0" presId="urn:microsoft.com/office/officeart/2005/8/layout/hChevron3"/>
    <dgm:cxn modelId="{189F41E7-CEE5-48FA-9E3E-1E3EEEE823BD}" srcId="{90389430-627D-422D-8A07-142791DC16B3}" destId="{5DC0C96B-9C8A-45C3-B85C-173DC7C2CE1D}" srcOrd="2" destOrd="0" parTransId="{229438FB-720A-46FF-BD68-80167914AF04}" sibTransId="{2115FD6A-BFFA-4976-BA9B-BAB7F4AEC7A2}"/>
    <dgm:cxn modelId="{4BE3E3E7-EC87-46AD-AD09-6F20A0D3D749}" type="presOf" srcId="{5DC0C96B-9C8A-45C3-B85C-173DC7C2CE1D}" destId="{A2B599F2-534F-4F1D-9812-A86E73917AB7}" srcOrd="0" destOrd="0" presId="urn:microsoft.com/office/officeart/2005/8/layout/hChevron3"/>
    <dgm:cxn modelId="{7E66DD39-7CA6-40DC-AFE3-43A465AAB1E2}" type="presParOf" srcId="{C57019EE-E7BE-4301-BE20-9FAE74914C0B}" destId="{BED841B2-0E52-412F-A81A-43E68BC74A30}" srcOrd="0" destOrd="0" presId="urn:microsoft.com/office/officeart/2005/8/layout/hChevron3"/>
    <dgm:cxn modelId="{8083C567-221C-4FD8-9666-6A99B75C8B33}" type="presParOf" srcId="{C57019EE-E7BE-4301-BE20-9FAE74914C0B}" destId="{2FBA11F0-21E8-47E5-AD22-1FB89D8F0AAC}" srcOrd="1" destOrd="0" presId="urn:microsoft.com/office/officeart/2005/8/layout/hChevron3"/>
    <dgm:cxn modelId="{DA9F690F-DE3E-4AAE-8663-074EDA25E7FA}" type="presParOf" srcId="{C57019EE-E7BE-4301-BE20-9FAE74914C0B}" destId="{44DB8484-C59C-402D-8D04-501E0F12C62C}" srcOrd="2" destOrd="0" presId="urn:microsoft.com/office/officeart/2005/8/layout/hChevron3"/>
    <dgm:cxn modelId="{9089409A-A7DE-498D-94DD-B7E6A2EC434D}" type="presParOf" srcId="{C57019EE-E7BE-4301-BE20-9FAE74914C0B}" destId="{4765C414-142A-42C9-9A36-9145D8EC776C}" srcOrd="3" destOrd="0" presId="urn:microsoft.com/office/officeart/2005/8/layout/hChevron3"/>
    <dgm:cxn modelId="{6365DCC9-B9BF-4597-8312-D6A146A940C9}" type="presParOf" srcId="{C57019EE-E7BE-4301-BE20-9FAE74914C0B}" destId="{A2B599F2-534F-4F1D-9812-A86E73917AB7}" srcOrd="4" destOrd="0" presId="urn:microsoft.com/office/officeart/2005/8/layout/hChevron3"/>
    <dgm:cxn modelId="{9BAA0C2F-E744-482F-9073-636AC095D4BF}" type="presParOf" srcId="{C57019EE-E7BE-4301-BE20-9FAE74914C0B}" destId="{5F3464ED-D2D4-49F1-8698-1B4FB4E27974}" srcOrd="5" destOrd="0" presId="urn:microsoft.com/office/officeart/2005/8/layout/hChevron3"/>
    <dgm:cxn modelId="{46B1AC31-D6E2-4E59-B86C-7BFB7A881664}" type="presParOf" srcId="{C57019EE-E7BE-4301-BE20-9FAE74914C0B}" destId="{93AB7365-B0E7-499B-8D31-06C648ABD40C}"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841B2-0E52-412F-A81A-43E68BC74A30}">
      <dsp:nvSpPr>
        <dsp:cNvPr id="0" name=""/>
        <dsp:cNvSpPr/>
      </dsp:nvSpPr>
      <dsp:spPr>
        <a:xfrm>
          <a:off x="2097" y="0"/>
          <a:ext cx="1576086" cy="723418"/>
        </a:xfrm>
        <a:prstGeom prst="homePlat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CIT</a:t>
          </a:r>
        </a:p>
      </dsp:txBody>
      <dsp:txXfrm>
        <a:off x="2097" y="0"/>
        <a:ext cx="1395232" cy="723418"/>
      </dsp:txXfrm>
    </dsp:sp>
    <dsp:sp modelId="{44DB8484-C59C-402D-8D04-501E0F12C62C}">
      <dsp:nvSpPr>
        <dsp:cNvPr id="0" name=""/>
        <dsp:cNvSpPr/>
      </dsp:nvSpPr>
      <dsp:spPr>
        <a:xfrm>
          <a:off x="873331" y="0"/>
          <a:ext cx="3524265" cy="723418"/>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De-Escalation</a:t>
          </a:r>
        </a:p>
      </dsp:txBody>
      <dsp:txXfrm>
        <a:off x="1235040" y="0"/>
        <a:ext cx="2800847" cy="723418"/>
      </dsp:txXfrm>
    </dsp:sp>
    <dsp:sp modelId="{A2B599F2-534F-4F1D-9812-A86E73917AB7}">
      <dsp:nvSpPr>
        <dsp:cNvPr id="0" name=""/>
        <dsp:cNvSpPr/>
      </dsp:nvSpPr>
      <dsp:spPr>
        <a:xfrm>
          <a:off x="3692744" y="0"/>
          <a:ext cx="3524265" cy="723418"/>
        </a:xfrm>
        <a:prstGeom prst="chevron">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Co-Responder</a:t>
          </a:r>
        </a:p>
      </dsp:txBody>
      <dsp:txXfrm>
        <a:off x="4054453" y="0"/>
        <a:ext cx="2800847" cy="723418"/>
      </dsp:txXfrm>
    </dsp:sp>
    <dsp:sp modelId="{93AB7365-B0E7-499B-8D31-06C648ABD40C}">
      <dsp:nvSpPr>
        <dsp:cNvPr id="0" name=""/>
        <dsp:cNvSpPr/>
      </dsp:nvSpPr>
      <dsp:spPr>
        <a:xfrm>
          <a:off x="6512157" y="0"/>
          <a:ext cx="3524265" cy="723418"/>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Differential Response</a:t>
          </a:r>
        </a:p>
      </dsp:txBody>
      <dsp:txXfrm>
        <a:off x="6873866" y="0"/>
        <a:ext cx="2800847" cy="72341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FAD45-5DCB-4607-954F-648F31904AF3}" type="datetimeFigureOut">
              <a:rPr lang="en-US" smtClean="0"/>
              <a:t>4/18/24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DB554-6EE4-4CC6-9ED0-28A1436B2E68}" type="slidenum">
              <a:rPr lang="en-US" smtClean="0"/>
              <a:t>‹#›</a:t>
            </a:fld>
            <a:endParaRPr lang="en-US"/>
          </a:p>
        </p:txBody>
      </p:sp>
    </p:spTree>
    <p:extLst>
      <p:ext uri="{BB962C8B-B14F-4D97-AF65-F5344CB8AC3E}">
        <p14:creationId xmlns:p14="http://schemas.microsoft.com/office/powerpoint/2010/main" val="11283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DB554-6EE4-4CC6-9ED0-28A1436B2E68}" type="slidenum">
              <a:rPr lang="en-US" smtClean="0"/>
              <a:t>1</a:t>
            </a:fld>
            <a:endParaRPr lang="en-US"/>
          </a:p>
        </p:txBody>
      </p:sp>
    </p:spTree>
    <p:extLst>
      <p:ext uri="{BB962C8B-B14F-4D97-AF65-F5344CB8AC3E}">
        <p14:creationId xmlns:p14="http://schemas.microsoft.com/office/powerpoint/2010/main" val="119609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c58d32161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0" name="Google Shape;510;g2c58d3216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c58d32161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Will Wright Example….</a:t>
            </a:r>
            <a:endParaRPr/>
          </a:p>
        </p:txBody>
      </p:sp>
      <p:sp>
        <p:nvSpPr>
          <p:cNvPr id="516" name="Google Shape;516;g2c58d3216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c58d321611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g2c58d32161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c58d321611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3" name="Google Shape;523;g2c58d32161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DB554-6EE4-4CC6-9ED0-28A1436B2E68}" type="slidenum">
              <a:rPr lang="en-US" smtClean="0"/>
              <a:t>28</a:t>
            </a:fld>
            <a:endParaRPr lang="en-US"/>
          </a:p>
        </p:txBody>
      </p:sp>
    </p:spTree>
    <p:extLst>
      <p:ext uri="{BB962C8B-B14F-4D97-AF65-F5344CB8AC3E}">
        <p14:creationId xmlns:p14="http://schemas.microsoft.com/office/powerpoint/2010/main" val="266769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DB554-6EE4-4CC6-9ED0-28A1436B2E68}" type="slidenum">
              <a:rPr lang="en-US" smtClean="0"/>
              <a:t>4</a:t>
            </a:fld>
            <a:endParaRPr lang="en-US"/>
          </a:p>
        </p:txBody>
      </p:sp>
    </p:spTree>
    <p:extLst>
      <p:ext uri="{BB962C8B-B14F-4D97-AF65-F5344CB8AC3E}">
        <p14:creationId xmlns:p14="http://schemas.microsoft.com/office/powerpoint/2010/main" val="173643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list of 10 universities that were discussed included:</a:t>
            </a:r>
            <a:br>
              <a:rPr lang="en-US" dirty="0"/>
            </a:br>
            <a:r>
              <a:rPr lang="en-US" dirty="0"/>
              <a:t>- Arizona</a:t>
            </a:r>
            <a:br>
              <a:rPr lang="en-US" dirty="0"/>
            </a:br>
            <a:r>
              <a:rPr lang="en-US" dirty="0"/>
              <a:t>- UCSD </a:t>
            </a:r>
            <a:br>
              <a:rPr lang="en-US" dirty="0"/>
            </a:br>
            <a:r>
              <a:rPr lang="en-US" dirty="0"/>
              <a:t>- CSU (Colorado State University)</a:t>
            </a:r>
            <a:br>
              <a:rPr lang="en-US" dirty="0"/>
            </a:br>
            <a:r>
              <a:rPr lang="en-US" dirty="0"/>
              <a:t>- Rochester</a:t>
            </a:r>
            <a:br>
              <a:rPr lang="en-US" dirty="0"/>
            </a:br>
            <a:r>
              <a:rPr lang="en-US" dirty="0"/>
              <a:t>- Idaho</a:t>
            </a:r>
            <a:br>
              <a:rPr lang="en-US" dirty="0"/>
            </a:br>
            <a:r>
              <a:rPr lang="en-US" dirty="0"/>
              <a:t>- Denver</a:t>
            </a:r>
            <a:br>
              <a:rPr lang="en-US" dirty="0"/>
            </a:br>
            <a:r>
              <a:rPr lang="en-US" dirty="0"/>
              <a:t>- Colby</a:t>
            </a:r>
            <a:br>
              <a:rPr lang="en-US" dirty="0"/>
            </a:br>
            <a:r>
              <a:rPr lang="en-US" dirty="0"/>
              <a:t>- St. John Fisher</a:t>
            </a:r>
            <a:br>
              <a:rPr lang="en-US" dirty="0"/>
            </a:br>
            <a:r>
              <a:rPr lang="en-US" dirty="0"/>
              <a:t>- Portland State</a:t>
            </a:r>
            <a:br>
              <a:rPr lang="en-US" dirty="0"/>
            </a:br>
            <a:r>
              <a:rPr lang="en-US" dirty="0"/>
              <a:t>- Columbia</a:t>
            </a:r>
          </a:p>
          <a:p>
            <a:r>
              <a:rPr lang="en-US" dirty="0"/>
              <a:t>_ Skidmore</a:t>
            </a:r>
          </a:p>
          <a:p>
            <a:r>
              <a:rPr lang="en-US" dirty="0"/>
              <a:t>- Illinois</a:t>
            </a:r>
            <a:r>
              <a:rPr lang="en-US" baseline="0" dirty="0"/>
              <a:t> State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F8815-C800-4CA3-A1F5-6630F928F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2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A3BCCE-BC91-B240-B7ED-A875D5143E26}" type="slidenum">
              <a:rPr lang="en-US" smtClean="0"/>
              <a:t>13</a:t>
            </a:fld>
            <a:endParaRPr lang="en-US" dirty="0"/>
          </a:p>
        </p:txBody>
      </p:sp>
    </p:spTree>
    <p:extLst>
      <p:ext uri="{BB962C8B-B14F-4D97-AF65-F5344CB8AC3E}">
        <p14:creationId xmlns:p14="http://schemas.microsoft.com/office/powerpoint/2010/main" val="49117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Cops, Clinicians, or Both? Collaborative Approaches to Responding to Behavioral Health Emergencies</a:t>
            </a:r>
          </a:p>
          <a:p>
            <a:r>
              <a:rPr lang="en-US" dirty="0"/>
              <a:t>https://www.nasmhpd.org/sites/default/files/2020paper11.pdf</a:t>
            </a:r>
          </a:p>
        </p:txBody>
      </p:sp>
      <p:sp>
        <p:nvSpPr>
          <p:cNvPr id="4" name="Slide Number Placeholder 3"/>
          <p:cNvSpPr>
            <a:spLocks noGrp="1"/>
          </p:cNvSpPr>
          <p:nvPr>
            <p:ph type="sldNum" sz="quarter" idx="10"/>
          </p:nvPr>
        </p:nvSpPr>
        <p:spPr/>
        <p:txBody>
          <a:bodyPr/>
          <a:lstStyle/>
          <a:p>
            <a:fld id="{5DA3BCCE-BC91-B240-B7ED-A875D5143E26}" type="slidenum">
              <a:rPr lang="en-US" smtClean="0"/>
              <a:t>14</a:t>
            </a:fld>
            <a:endParaRPr lang="en-US" dirty="0"/>
          </a:p>
        </p:txBody>
      </p:sp>
    </p:spTree>
    <p:extLst>
      <p:ext uri="{BB962C8B-B14F-4D97-AF65-F5344CB8AC3E}">
        <p14:creationId xmlns:p14="http://schemas.microsoft.com/office/powerpoint/2010/main" val="128802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Law Enforcement Calls for After-Event Support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some co-responder models, responding officers will refer to a behavioral health specialist after encountering someone in need of assistance</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Kitsap County, Washington</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Law Enforcement Obtains Clinical Support Virtually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Virtual crisis support such as telehealth enables the remote delivery of services, overcoming the rural, geographic, and transportation challenges experienced in many models of delivery of care. Officers may request that counselors evaluate individuals experiencing a crisis to help determine the most appropriate course of action. This can include the use of a crisis line to direct the response or video conferencing.</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Springfield, Missouri</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Fire Department and/or Emergency Medical Services Join Law Enforcement and Clinicians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Emergency Medical Services (EMS) and fire departments are increasingly involved in specialized crisis response, such as through trained EMS teams that respond to crisis calls with law enforcement. In addition, some fire/medical co-responder teams may proactively reach out to people with mental illness who are frequently involved in calls for service to increase their stability in the community and connect to relevant services.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Colorado Springs, Colorado</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Multi-Professional Teams, Especially for Substance Abuse Intervention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co-responder teams are targeted to intervene around specific issues, such as human trafficking, homelessness, and often substance abuse. These targeted interventions may include both proactive outreach and opioid overdose follow-up.</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Plymouth County, Massachusetts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Law Enforcement Calls for Non-Clinical Support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Law enforcement can request dispatch of trained civilians, instead of clinicians. These trained civilians may include trained behavioral health volunteers, crisis workers, or other non-clinical professionals. The team may also serve the community on its own as a mobile crisis response.</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Albuquerque, New Mexico</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Peer Support Workers Join Law Enforcement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Peers (peer support staff, peer support specialists, or peer recovery coaches) are individuals with lived experiences of mental illness, substance use disorders, and/or justice involvement who are trained or certified to provide supportive services. Peer support is particularly helpful in easing the potential trauma of the justice system process and encouraging consumers to engage in treatment services.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Mental Health Association of Nebraska</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Clinical Staff Advise from Dispatch Centers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jurisdictions have integrated behavioral health counselors or other clinicians directly within their 9-1-1/dispatch call centers to provide even earlier crisis resolution and diversion. In other areas, such as Broome County, New York, there can be a warm handoff of some calls from 9-1-1 dispatchers to crisis call lines, to address non-emergent behavioral health treatment needs.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Harris County, Texas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Behavioral Health Navigators Join Law Enforcement at Point of Reentry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growing understanding among jurisdictions across the country about the importance of ensuring successful reentry for people with serious mental illness and chronic behavioral health needs. These individuals are often caught in a cycle of hospitalization, homelessness, and jail. Clinicians and peers in this model are part of the larger co-response team but assigned to the local jail or prison to aid in community reentry.</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Site Example: Denver, Colorado</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https://www.theiacp.org/sites/default/files/SJCResponding%20to%20Individuals.pdf</a:t>
            </a:r>
          </a:p>
          <a:p>
            <a:endParaRPr lang="en-US" dirty="0"/>
          </a:p>
        </p:txBody>
      </p:sp>
      <p:sp>
        <p:nvSpPr>
          <p:cNvPr id="4" name="Slide Number Placeholder 3"/>
          <p:cNvSpPr>
            <a:spLocks noGrp="1"/>
          </p:cNvSpPr>
          <p:nvPr>
            <p:ph type="sldNum" sz="quarter" idx="5"/>
          </p:nvPr>
        </p:nvSpPr>
        <p:spPr/>
        <p:txBody>
          <a:bodyPr/>
          <a:lstStyle/>
          <a:p>
            <a:fld id="{5DA3BCCE-BC91-B240-B7ED-A875D5143E26}" type="slidenum">
              <a:rPr lang="en-US" smtClean="0"/>
              <a:t>15</a:t>
            </a:fld>
            <a:endParaRPr lang="en-US" dirty="0"/>
          </a:p>
        </p:txBody>
      </p:sp>
    </p:spTree>
    <p:extLst>
      <p:ext uri="{BB962C8B-B14F-4D97-AF65-F5344CB8AC3E}">
        <p14:creationId xmlns:p14="http://schemas.microsoft.com/office/powerpoint/2010/main" val="247207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8" name="Google Shape;4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c58d321611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g2c58d321611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c58d321611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g2c58d321611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1 Lin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5"/>
            <a:ext cx="12192000" cy="4343401"/>
          </a:xfrm>
          <a:solidFill>
            <a:schemeClr val="bg2"/>
          </a:solidFill>
        </p:spPr>
        <p:txBody>
          <a:bodyPr/>
          <a:lstStyle/>
          <a:p>
            <a:r>
              <a:rPr lang="en-US"/>
              <a:t>Click icon to add picture</a:t>
            </a:r>
          </a:p>
        </p:txBody>
      </p:sp>
      <p:sp>
        <p:nvSpPr>
          <p:cNvPr id="18" name="Subtitle 2"/>
          <p:cNvSpPr>
            <a:spLocks noGrp="1"/>
          </p:cNvSpPr>
          <p:nvPr>
            <p:ph type="subTitle" idx="1"/>
          </p:nvPr>
        </p:nvSpPr>
        <p:spPr>
          <a:xfrm>
            <a:off x="914400" y="5410204"/>
            <a:ext cx="10363200" cy="381001"/>
          </a:xfrm>
          <a:noFill/>
        </p:spPr>
        <p:txBody>
          <a:bodyPr>
            <a:noAutofit/>
          </a:bodyPr>
          <a:lstStyle>
            <a:lvl1pPr marL="0" indent="0" algn="l">
              <a:buNone/>
              <a:defRPr sz="2800" b="0" i="1" baseline="0">
                <a:solidFill>
                  <a:schemeClr val="bg1">
                    <a:lumMod val="50000"/>
                  </a:schemeClr>
                </a:solidFill>
                <a:latin typeface="+mn-lt"/>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Title 2">
            <a:extLst>
              <a:ext uri="{FF2B5EF4-FFF2-40B4-BE49-F238E27FC236}">
                <a16:creationId xmlns:a16="http://schemas.microsoft.com/office/drawing/2014/main" id="{27447546-09FF-6245-BA13-6BA40FBD2A5C}"/>
              </a:ext>
            </a:extLst>
          </p:cNvPr>
          <p:cNvSpPr>
            <a:spLocks noGrp="1"/>
          </p:cNvSpPr>
          <p:nvPr>
            <p:ph type="title"/>
          </p:nvPr>
        </p:nvSpPr>
        <p:spPr>
          <a:xfrm>
            <a:off x="914400" y="4648200"/>
            <a:ext cx="10363200" cy="731520"/>
          </a:xfrm>
        </p:spPr>
        <p:txBody>
          <a:bodyPr>
            <a:normAutofit/>
          </a:bodyPr>
          <a:lstStyle>
            <a:lvl1pPr algn="l">
              <a:lnSpc>
                <a:spcPts val="3800"/>
              </a:lnSpc>
              <a:defRPr/>
            </a:lvl1pPr>
          </a:lstStyle>
          <a:p>
            <a:r>
              <a:rPr lang="en-US"/>
              <a:t>Click to edit Master title style</a:t>
            </a:r>
          </a:p>
        </p:txBody>
      </p:sp>
      <p:sp>
        <p:nvSpPr>
          <p:cNvPr id="10" name="Picture Placeholder 5">
            <a:extLst>
              <a:ext uri="{FF2B5EF4-FFF2-40B4-BE49-F238E27FC236}">
                <a16:creationId xmlns:a16="http://schemas.microsoft.com/office/drawing/2014/main" id="{AAF899C2-934F-5747-ADED-3F43A898CAE5}"/>
              </a:ext>
            </a:extLst>
          </p:cNvPr>
          <p:cNvSpPr>
            <a:spLocks noGrp="1"/>
          </p:cNvSpPr>
          <p:nvPr>
            <p:ph type="pic" sz="quarter" idx="15"/>
          </p:nvPr>
        </p:nvSpPr>
        <p:spPr>
          <a:xfrm>
            <a:off x="11633200" y="-1510"/>
            <a:ext cx="254000" cy="631430"/>
          </a:xfrm>
          <a:blipFill>
            <a:blip r:embed="rId2"/>
            <a:stretch>
              <a:fillRect/>
            </a:stretch>
          </a:blipFill>
        </p:spPr>
        <p:txBody>
          <a:bodyPr/>
          <a:lstStyle>
            <a:lvl1pPr>
              <a:buNone/>
              <a:defRPr>
                <a:noFill/>
              </a:defRPr>
            </a:lvl1pPr>
          </a:lstStyle>
          <a:p>
            <a:endParaRPr lang="en-US"/>
          </a:p>
        </p:txBody>
      </p:sp>
      <p:pic>
        <p:nvPicPr>
          <p:cNvPr id="11" name="Picture 10">
            <a:extLst>
              <a:ext uri="{FF2B5EF4-FFF2-40B4-BE49-F238E27FC236}">
                <a16:creationId xmlns:a16="http://schemas.microsoft.com/office/drawing/2014/main" id="{BF01ABAB-4222-E34A-8ABC-2F0F4ABF66B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E2162F58-2A5A-32D4-D563-30F428D1853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838110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Columns No Head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039520-F801-5048-A974-CD73AD0B7D57}"/>
              </a:ext>
            </a:extLst>
          </p:cNvPr>
          <p:cNvSpPr>
            <a:spLocks noGrp="1"/>
          </p:cNvSpPr>
          <p:nvPr>
            <p:ph sz="quarter" idx="10"/>
          </p:nvPr>
        </p:nvSpPr>
        <p:spPr>
          <a:xfrm>
            <a:off x="914400" y="685800"/>
            <a:ext cx="4876800" cy="5344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E3D733D-965D-AA43-BBCC-0EF09BD9F6F0}"/>
              </a:ext>
            </a:extLst>
          </p:cNvPr>
          <p:cNvSpPr>
            <a:spLocks noGrp="1"/>
          </p:cNvSpPr>
          <p:nvPr>
            <p:ph sz="quarter" idx="11"/>
          </p:nvPr>
        </p:nvSpPr>
        <p:spPr>
          <a:xfrm>
            <a:off x="6400800" y="685800"/>
            <a:ext cx="4876800" cy="5344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6AC0D4D-D356-CF43-B4C9-944BD5FBDFA9}"/>
              </a:ext>
            </a:extLst>
          </p:cNvPr>
          <p:cNvSpPr>
            <a:spLocks noGrp="1"/>
          </p:cNvSpPr>
          <p:nvPr>
            <p:ph type="sldNum" sz="quarter" idx="13"/>
          </p:nvPr>
        </p:nvSpPr>
        <p:spPr/>
        <p:txBody>
          <a:bodyPr/>
          <a:lstStyle/>
          <a:p>
            <a:fld id="{E76B6642-1AA4-43CA-96DC-A93A92BF5D52}" type="slidenum">
              <a:rPr lang="en-US" smtClean="0"/>
              <a:pPr/>
              <a:t>‹#›</a:t>
            </a:fld>
            <a:endParaRPr lang="en-US"/>
          </a:p>
        </p:txBody>
      </p:sp>
      <p:pic>
        <p:nvPicPr>
          <p:cNvPr id="11" name="Picture 10">
            <a:extLst>
              <a:ext uri="{FF2B5EF4-FFF2-40B4-BE49-F238E27FC236}">
                <a16:creationId xmlns:a16="http://schemas.microsoft.com/office/drawing/2014/main" id="{6B705E91-9E7A-1D41-B2EF-EDDB701221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9" name="Picture 8">
            <a:extLst>
              <a:ext uri="{FF2B5EF4-FFF2-40B4-BE49-F238E27FC236}">
                <a16:creationId xmlns:a16="http://schemas.microsoft.com/office/drawing/2014/main" id="{99C21FBF-2764-7664-4455-25D8B6650FB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25457697-9806-1B9D-5D44-875F09447C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48022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Monogram">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6248400"/>
            <a:ext cx="12192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392497" y="6437784"/>
            <a:ext cx="11176000" cy="23083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900" b="0" i="1" kern="1200" baseline="0">
                <a:solidFill>
                  <a:schemeClr val="tx1"/>
                </a:solidFill>
                <a:latin typeface="+mn-lt"/>
                <a:ea typeface="+mn-ea"/>
                <a:cs typeface="Arial" panose="020B0604020202020204" pitchFamily="34" charset="0"/>
              </a:rPr>
              <a:t>Copyright © </a:t>
            </a:r>
            <a:r>
              <a:rPr lang="en-US" sz="900" b="0" i="1" kern="1200">
                <a:solidFill>
                  <a:schemeClr val="tx1"/>
                </a:solidFill>
                <a:latin typeface="+mn-lt"/>
                <a:ea typeface="+mn-ea"/>
                <a:cs typeface="Arial" panose="020B0604020202020204" pitchFamily="34" charset="0"/>
              </a:rPr>
              <a:t>2023 </a:t>
            </a:r>
            <a:r>
              <a:rPr lang="en-US" sz="900" b="0" i="1" kern="1200" baseline="0">
                <a:solidFill>
                  <a:schemeClr val="tx1"/>
                </a:solidFill>
                <a:latin typeface="+mn-lt"/>
                <a:ea typeface="+mn-ea"/>
                <a:cs typeface="Arial" panose="020B0604020202020204" pitchFamily="34" charset="0"/>
              </a:rPr>
              <a:t>by United Educators Insurance, a Reciprocal Risk Retention Group. All rights reserved. </a:t>
            </a:r>
          </a:p>
        </p:txBody>
      </p:sp>
      <p:pic>
        <p:nvPicPr>
          <p:cNvPr id="5" name="Picture 4" descr="A picture containing table, drawing&#10;&#10;Description automatically generated">
            <a:extLst>
              <a:ext uri="{FF2B5EF4-FFF2-40B4-BE49-F238E27FC236}">
                <a16:creationId xmlns:a16="http://schemas.microsoft.com/office/drawing/2014/main" id="{4E4980F5-61C0-7E49-9F7A-A3934063E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700" y="2131723"/>
            <a:ext cx="3216600" cy="2594554"/>
          </a:xfrm>
          <a:prstGeom prst="rect">
            <a:avLst/>
          </a:prstGeom>
        </p:spPr>
      </p:pic>
    </p:spTree>
    <p:extLst>
      <p:ext uri="{BB962C8B-B14F-4D97-AF65-F5344CB8AC3E}">
        <p14:creationId xmlns:p14="http://schemas.microsoft.com/office/powerpoint/2010/main" val="14508680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Monogram_Legal Disclaimer">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6248400"/>
            <a:ext cx="12192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392497" y="6248400"/>
            <a:ext cx="11176000" cy="36933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900" b="0" i="1" u="none" strike="noStrike" kern="1200" dirty="0">
                <a:solidFill>
                  <a:schemeClr val="tx1"/>
                </a:solidFill>
                <a:effectLst/>
                <a:latin typeface="+mn-lt"/>
                <a:ea typeface="+mn-ea"/>
                <a:cs typeface="+mn-cs"/>
              </a:rPr>
              <a:t>The material appearing in this presentation is for informational purposes. It shouldn’t be considered legal or coverage advice or used as such. For legal advice, contact your legal counsel. </a:t>
            </a:r>
            <a:br>
              <a:rPr lang="en-US" sz="900" b="0" i="1" u="none" strike="noStrike" kern="1200" dirty="0">
                <a:solidFill>
                  <a:schemeClr val="tx1"/>
                </a:solidFill>
                <a:effectLst/>
                <a:latin typeface="+mn-lt"/>
                <a:ea typeface="+mn-ea"/>
                <a:cs typeface="+mn-cs"/>
              </a:rPr>
            </a:br>
            <a:r>
              <a:rPr lang="en-US" sz="900" b="0" i="1" u="none" strike="noStrike" kern="1200" dirty="0">
                <a:solidFill>
                  <a:schemeClr val="tx1"/>
                </a:solidFill>
                <a:effectLst/>
                <a:latin typeface="+mn-lt"/>
                <a:ea typeface="+mn-ea"/>
                <a:cs typeface="+mn-cs"/>
              </a:rPr>
              <a:t>For coverage-related questions, contact your broker. </a:t>
            </a:r>
            <a:r>
              <a:rPr lang="en-US" sz="900" b="0" i="1" kern="1200" baseline="0" dirty="0">
                <a:solidFill>
                  <a:schemeClr val="tx1"/>
                </a:solidFill>
                <a:latin typeface="+mn-lt"/>
                <a:ea typeface="+mn-ea"/>
                <a:cs typeface="Arial" panose="020B0604020202020204" pitchFamily="34" charset="0"/>
              </a:rPr>
              <a:t>Copyright © </a:t>
            </a:r>
            <a:r>
              <a:rPr lang="en-US" sz="900" b="0" i="1" kern="1200" dirty="0">
                <a:solidFill>
                  <a:schemeClr val="tx1"/>
                </a:solidFill>
                <a:latin typeface="+mn-lt"/>
                <a:ea typeface="+mn-ea"/>
                <a:cs typeface="Arial" panose="020B0604020202020204" pitchFamily="34" charset="0"/>
              </a:rPr>
              <a:t>2024 </a:t>
            </a:r>
            <a:r>
              <a:rPr lang="en-US" sz="900" b="0" i="1" kern="1200" baseline="0" dirty="0">
                <a:solidFill>
                  <a:schemeClr val="tx1"/>
                </a:solidFill>
                <a:latin typeface="+mn-lt"/>
                <a:ea typeface="+mn-ea"/>
                <a:cs typeface="Arial" panose="020B0604020202020204" pitchFamily="34" charset="0"/>
              </a:rPr>
              <a:t>by United Educators Insurance, a Reciprocal Risk Retention Group. All rights reserved. </a:t>
            </a:r>
          </a:p>
        </p:txBody>
      </p:sp>
      <p:pic>
        <p:nvPicPr>
          <p:cNvPr id="10" name="Picture 9" descr="A picture containing table, drawing&#10;&#10;Description automatically generated">
            <a:extLst>
              <a:ext uri="{FF2B5EF4-FFF2-40B4-BE49-F238E27FC236}">
                <a16:creationId xmlns:a16="http://schemas.microsoft.com/office/drawing/2014/main" id="{E2D480A0-4B92-A62E-3DEE-D122132C54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700" y="2131723"/>
            <a:ext cx="3216600" cy="2594554"/>
          </a:xfrm>
          <a:prstGeom prst="rect">
            <a:avLst/>
          </a:prstGeom>
        </p:spPr>
      </p:pic>
    </p:spTree>
    <p:extLst>
      <p:ext uri="{BB962C8B-B14F-4D97-AF65-F5344CB8AC3E}">
        <p14:creationId xmlns:p14="http://schemas.microsoft.com/office/powerpoint/2010/main" val="355308914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Monogram - 1 Contact">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6248400"/>
            <a:ext cx="12192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392497" y="6437784"/>
            <a:ext cx="11176000" cy="23083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900" b="0" i="1" kern="1200" baseline="0">
                <a:solidFill>
                  <a:schemeClr val="tx1"/>
                </a:solidFill>
                <a:latin typeface="+mn-lt"/>
                <a:ea typeface="+mn-ea"/>
                <a:cs typeface="Arial" panose="020B0604020202020204" pitchFamily="34" charset="0"/>
              </a:rPr>
              <a:t>Copyright © </a:t>
            </a:r>
            <a:r>
              <a:rPr lang="en-US" sz="900" b="0" i="1" kern="1200">
                <a:solidFill>
                  <a:schemeClr val="tx1"/>
                </a:solidFill>
                <a:latin typeface="+mn-lt"/>
                <a:ea typeface="+mn-ea"/>
                <a:cs typeface="Arial" panose="020B0604020202020204" pitchFamily="34" charset="0"/>
              </a:rPr>
              <a:t>2023 </a:t>
            </a:r>
            <a:r>
              <a:rPr lang="en-US" sz="900" b="0" i="1" kern="1200" baseline="0">
                <a:solidFill>
                  <a:schemeClr val="tx1"/>
                </a:solidFill>
                <a:latin typeface="+mn-lt"/>
                <a:ea typeface="+mn-ea"/>
                <a:cs typeface="Arial" panose="020B0604020202020204" pitchFamily="34" charset="0"/>
              </a:rPr>
              <a:t>by United Educators Insurance, a Reciprocal Risk Retention Group. All rights reserved. </a:t>
            </a:r>
          </a:p>
        </p:txBody>
      </p:sp>
      <p:sp>
        <p:nvSpPr>
          <p:cNvPr id="2" name="Title 1">
            <a:extLst>
              <a:ext uri="{FF2B5EF4-FFF2-40B4-BE49-F238E27FC236}">
                <a16:creationId xmlns:a16="http://schemas.microsoft.com/office/drawing/2014/main" id="{8F2776E2-E319-6847-8D82-1287DE5FB09D}"/>
              </a:ext>
            </a:extLst>
          </p:cNvPr>
          <p:cNvSpPr>
            <a:spLocks noGrp="1"/>
          </p:cNvSpPr>
          <p:nvPr>
            <p:ph type="title"/>
          </p:nvPr>
        </p:nvSpPr>
        <p:spPr>
          <a:xfrm>
            <a:off x="6703500" y="2514600"/>
            <a:ext cx="3048000" cy="609600"/>
          </a:xfrm>
        </p:spPr>
        <p:txBody>
          <a:bodyPr/>
          <a:lstStyle>
            <a:lvl1pPr>
              <a:lnSpc>
                <a:spcPts val="2200"/>
              </a:lnSpc>
              <a:defRPr sz="2400" spc="-100" baseline="0"/>
            </a:lvl1pPr>
          </a:lstStyle>
          <a:p>
            <a:r>
              <a:rPr lang="en-US"/>
              <a:t>Click to edit Master title style</a:t>
            </a:r>
          </a:p>
        </p:txBody>
      </p:sp>
      <p:sp>
        <p:nvSpPr>
          <p:cNvPr id="5" name="Content Placeholder 4">
            <a:extLst>
              <a:ext uri="{FF2B5EF4-FFF2-40B4-BE49-F238E27FC236}">
                <a16:creationId xmlns:a16="http://schemas.microsoft.com/office/drawing/2014/main" id="{C19FEFCD-FA43-2647-A1AA-D7DB002973AA}"/>
              </a:ext>
            </a:extLst>
          </p:cNvPr>
          <p:cNvSpPr>
            <a:spLocks noGrp="1"/>
          </p:cNvSpPr>
          <p:nvPr>
            <p:ph sz="quarter" idx="10" hasCustomPrompt="1"/>
          </p:nvPr>
        </p:nvSpPr>
        <p:spPr>
          <a:xfrm>
            <a:off x="6703500" y="3559158"/>
            <a:ext cx="3048000" cy="365760"/>
          </a:xfrm>
        </p:spPr>
        <p:txBody>
          <a:bodyPr/>
          <a:lstStyle>
            <a:lvl1pPr marL="0" indent="0">
              <a:lnSpc>
                <a:spcPts val="1400"/>
              </a:lnSpc>
              <a:buNone/>
              <a:defRPr sz="1600" b="0" i="1" baseline="0"/>
            </a:lvl1pPr>
            <a:lvl2pPr marL="502920" indent="0">
              <a:buNone/>
              <a:defRPr/>
            </a:lvl2pPr>
          </a:lstStyle>
          <a:p>
            <a:pPr lvl="0"/>
            <a:r>
              <a:rPr lang="en-US"/>
              <a:t>Click to edit Title text styles</a:t>
            </a:r>
          </a:p>
        </p:txBody>
      </p:sp>
      <p:sp>
        <p:nvSpPr>
          <p:cNvPr id="7" name="Content Placeholder 6">
            <a:extLst>
              <a:ext uri="{FF2B5EF4-FFF2-40B4-BE49-F238E27FC236}">
                <a16:creationId xmlns:a16="http://schemas.microsoft.com/office/drawing/2014/main" id="{533E1925-136F-BE4C-B339-2D1250EE6E83}"/>
              </a:ext>
            </a:extLst>
          </p:cNvPr>
          <p:cNvSpPr>
            <a:spLocks noGrp="1"/>
          </p:cNvSpPr>
          <p:nvPr>
            <p:ph sz="quarter" idx="11"/>
          </p:nvPr>
        </p:nvSpPr>
        <p:spPr>
          <a:xfrm>
            <a:off x="6704347" y="3924285"/>
            <a:ext cx="3048000" cy="1082675"/>
          </a:xfrm>
        </p:spPr>
        <p:txBody>
          <a:bodyPr/>
          <a:lstStyle>
            <a:lvl1pPr marL="0" indent="0">
              <a:lnSpc>
                <a:spcPts val="1200"/>
              </a:lnSpc>
              <a:buNone/>
              <a:defRPr sz="1200" b="1" i="0" baseline="0">
                <a:latin typeface="+mj-lt"/>
              </a:defRPr>
            </a:lvl1pPr>
            <a:lvl2pPr>
              <a:lnSpc>
                <a:spcPts val="1200"/>
              </a:lnSpc>
              <a:defRPr sz="1200" b="1" i="0" baseline="0">
                <a:latin typeface="+mj-lt"/>
              </a:defRPr>
            </a:lvl2pPr>
            <a:lvl3pPr>
              <a:lnSpc>
                <a:spcPts val="1200"/>
              </a:lnSpc>
              <a:defRPr sz="1200" b="1" i="0" baseline="0">
                <a:latin typeface="+mj-lt"/>
              </a:defRPr>
            </a:lvl3pPr>
            <a:lvl4pPr>
              <a:lnSpc>
                <a:spcPts val="1200"/>
              </a:lnSpc>
              <a:defRPr sz="1200" b="1" i="0" baseline="0">
                <a:latin typeface="+mj-lt"/>
              </a:defRPr>
            </a:lvl4pPr>
            <a:lvl5pPr>
              <a:lnSpc>
                <a:spcPts val="1200"/>
              </a:lnSpc>
              <a:defRPr sz="1200" b="1" i="0"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D90E5D50-A40C-6C46-87AC-70FECF970A19}"/>
              </a:ext>
            </a:extLst>
          </p:cNvPr>
          <p:cNvCxnSpPr>
            <a:cxnSpLocks/>
          </p:cNvCxnSpPr>
          <p:nvPr userDrawn="1"/>
        </p:nvCxnSpPr>
        <p:spPr>
          <a:xfrm>
            <a:off x="6082453" y="2506362"/>
            <a:ext cx="0" cy="18370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able, drawing&#10;&#10;Description automatically generated">
            <a:extLst>
              <a:ext uri="{FF2B5EF4-FFF2-40B4-BE49-F238E27FC236}">
                <a16:creationId xmlns:a16="http://schemas.microsoft.com/office/drawing/2014/main" id="{65C208E9-952F-9D49-BF01-E6DDEF7552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3304" y="2506362"/>
            <a:ext cx="2267256" cy="1828800"/>
          </a:xfrm>
          <a:prstGeom prst="rect">
            <a:avLst/>
          </a:prstGeom>
        </p:spPr>
      </p:pic>
      <p:sp>
        <p:nvSpPr>
          <p:cNvPr id="13" name="Content Placeholder 4">
            <a:extLst>
              <a:ext uri="{FF2B5EF4-FFF2-40B4-BE49-F238E27FC236}">
                <a16:creationId xmlns:a16="http://schemas.microsoft.com/office/drawing/2014/main" id="{A003F977-2B1B-6B49-B567-26D466B1E17A}"/>
              </a:ext>
            </a:extLst>
          </p:cNvPr>
          <p:cNvSpPr>
            <a:spLocks noGrp="1"/>
          </p:cNvSpPr>
          <p:nvPr>
            <p:ph sz="quarter" idx="12" hasCustomPrompt="1"/>
          </p:nvPr>
        </p:nvSpPr>
        <p:spPr>
          <a:xfrm>
            <a:off x="6702652" y="3125301"/>
            <a:ext cx="3047991" cy="365760"/>
          </a:xfrm>
        </p:spPr>
        <p:txBody>
          <a:bodyPr/>
          <a:lstStyle>
            <a:lvl1pPr marL="0" indent="0">
              <a:lnSpc>
                <a:spcPts val="1400"/>
              </a:lnSpc>
              <a:buNone/>
              <a:defRPr sz="1100" b="0" i="1" baseline="0"/>
            </a:lvl1pPr>
            <a:lvl2pPr marL="502920" indent="0">
              <a:buNone/>
              <a:defRPr/>
            </a:lvl2pPr>
          </a:lstStyle>
          <a:p>
            <a:pPr lvl="0"/>
            <a:r>
              <a:rPr lang="en-US"/>
              <a:t>Click to edit Title text styles</a:t>
            </a:r>
          </a:p>
        </p:txBody>
      </p:sp>
    </p:spTree>
    <p:extLst>
      <p:ext uri="{BB962C8B-B14F-4D97-AF65-F5344CB8AC3E}">
        <p14:creationId xmlns:p14="http://schemas.microsoft.com/office/powerpoint/2010/main" val="290946970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Monogram - 2 Contacts">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6248400"/>
            <a:ext cx="12192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392497" y="6437784"/>
            <a:ext cx="11176000" cy="23083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900" b="0" i="1" kern="1200" baseline="0">
                <a:solidFill>
                  <a:schemeClr val="tx1"/>
                </a:solidFill>
                <a:latin typeface="+mn-lt"/>
                <a:ea typeface="+mn-ea"/>
                <a:cs typeface="Arial" panose="020B0604020202020204" pitchFamily="34" charset="0"/>
              </a:rPr>
              <a:t>Copyright © </a:t>
            </a:r>
            <a:r>
              <a:rPr lang="en-US" sz="900" b="0" i="1" kern="1200">
                <a:solidFill>
                  <a:schemeClr val="tx1"/>
                </a:solidFill>
                <a:latin typeface="+mn-lt"/>
                <a:ea typeface="+mn-ea"/>
                <a:cs typeface="Arial" panose="020B0604020202020204" pitchFamily="34" charset="0"/>
              </a:rPr>
              <a:t>2023 </a:t>
            </a:r>
            <a:r>
              <a:rPr lang="en-US" sz="900" b="0" i="1" kern="1200" baseline="0">
                <a:solidFill>
                  <a:schemeClr val="tx1"/>
                </a:solidFill>
                <a:latin typeface="+mn-lt"/>
                <a:ea typeface="+mn-ea"/>
                <a:cs typeface="Arial" panose="020B0604020202020204" pitchFamily="34" charset="0"/>
              </a:rPr>
              <a:t>by United Educators Insurance, a Reciprocal Risk Retention Group. All rights reserved. </a:t>
            </a:r>
          </a:p>
        </p:txBody>
      </p:sp>
      <p:sp>
        <p:nvSpPr>
          <p:cNvPr id="21" name="Title 1">
            <a:extLst>
              <a:ext uri="{FF2B5EF4-FFF2-40B4-BE49-F238E27FC236}">
                <a16:creationId xmlns:a16="http://schemas.microsoft.com/office/drawing/2014/main" id="{443A22E9-4F82-8849-A1C9-67314A1D5932}"/>
              </a:ext>
            </a:extLst>
          </p:cNvPr>
          <p:cNvSpPr>
            <a:spLocks noGrp="1"/>
          </p:cNvSpPr>
          <p:nvPr>
            <p:ph type="title"/>
          </p:nvPr>
        </p:nvSpPr>
        <p:spPr>
          <a:xfrm>
            <a:off x="4813740" y="2514600"/>
            <a:ext cx="3048000" cy="609600"/>
          </a:xfrm>
        </p:spPr>
        <p:txBody>
          <a:bodyPr/>
          <a:lstStyle>
            <a:lvl1pPr>
              <a:lnSpc>
                <a:spcPts val="2200"/>
              </a:lnSpc>
              <a:defRPr sz="2400" spc="-100" baseline="0"/>
            </a:lvl1pPr>
          </a:lstStyle>
          <a:p>
            <a:r>
              <a:rPr lang="en-US"/>
              <a:t>Click to edit Master title style</a:t>
            </a:r>
          </a:p>
        </p:txBody>
      </p:sp>
      <p:sp>
        <p:nvSpPr>
          <p:cNvPr id="22" name="Content Placeholder 4">
            <a:extLst>
              <a:ext uri="{FF2B5EF4-FFF2-40B4-BE49-F238E27FC236}">
                <a16:creationId xmlns:a16="http://schemas.microsoft.com/office/drawing/2014/main" id="{A594F609-9FE7-9142-B800-DC49F5460E31}"/>
              </a:ext>
            </a:extLst>
          </p:cNvPr>
          <p:cNvSpPr>
            <a:spLocks noGrp="1"/>
          </p:cNvSpPr>
          <p:nvPr>
            <p:ph sz="quarter" idx="10" hasCustomPrompt="1"/>
          </p:nvPr>
        </p:nvSpPr>
        <p:spPr>
          <a:xfrm>
            <a:off x="4813740" y="3508358"/>
            <a:ext cx="3048000" cy="365760"/>
          </a:xfrm>
        </p:spPr>
        <p:txBody>
          <a:bodyPr/>
          <a:lstStyle>
            <a:lvl1pPr marL="0" indent="0">
              <a:lnSpc>
                <a:spcPts val="1400"/>
              </a:lnSpc>
              <a:buNone/>
              <a:defRPr sz="1600" b="0" i="1" baseline="0"/>
            </a:lvl1pPr>
            <a:lvl2pPr marL="502920" indent="0">
              <a:buNone/>
              <a:defRPr/>
            </a:lvl2pPr>
          </a:lstStyle>
          <a:p>
            <a:pPr lvl="0"/>
            <a:r>
              <a:rPr lang="en-US"/>
              <a:t>Click to edit Title text styles</a:t>
            </a:r>
          </a:p>
        </p:txBody>
      </p:sp>
      <p:sp>
        <p:nvSpPr>
          <p:cNvPr id="23" name="Content Placeholder 6">
            <a:extLst>
              <a:ext uri="{FF2B5EF4-FFF2-40B4-BE49-F238E27FC236}">
                <a16:creationId xmlns:a16="http://schemas.microsoft.com/office/drawing/2014/main" id="{BDD955DA-CC71-7A4A-AD51-43ABBB8DF34A}"/>
              </a:ext>
            </a:extLst>
          </p:cNvPr>
          <p:cNvSpPr>
            <a:spLocks noGrp="1"/>
          </p:cNvSpPr>
          <p:nvPr>
            <p:ph sz="quarter" idx="11"/>
          </p:nvPr>
        </p:nvSpPr>
        <p:spPr>
          <a:xfrm>
            <a:off x="4814587" y="3873485"/>
            <a:ext cx="3048000" cy="1082675"/>
          </a:xfrm>
        </p:spPr>
        <p:txBody>
          <a:bodyPr/>
          <a:lstStyle>
            <a:lvl1pPr marL="0" indent="0">
              <a:lnSpc>
                <a:spcPts val="1200"/>
              </a:lnSpc>
              <a:buNone/>
              <a:defRPr sz="1200" b="1" i="0" baseline="0">
                <a:latin typeface="+mj-lt"/>
              </a:defRPr>
            </a:lvl1pPr>
            <a:lvl2pPr>
              <a:lnSpc>
                <a:spcPts val="1200"/>
              </a:lnSpc>
              <a:defRPr sz="1200" b="1" i="0" baseline="0">
                <a:latin typeface="+mj-lt"/>
              </a:defRPr>
            </a:lvl2pPr>
            <a:lvl3pPr>
              <a:lnSpc>
                <a:spcPts val="1200"/>
              </a:lnSpc>
              <a:defRPr sz="1200" b="1" i="0" baseline="0">
                <a:latin typeface="+mj-lt"/>
              </a:defRPr>
            </a:lvl3pPr>
            <a:lvl4pPr>
              <a:lnSpc>
                <a:spcPts val="1200"/>
              </a:lnSpc>
              <a:defRPr sz="1200" b="1" i="0" baseline="0">
                <a:latin typeface="+mj-lt"/>
              </a:defRPr>
            </a:lvl4pPr>
            <a:lvl5pPr>
              <a:lnSpc>
                <a:spcPts val="1200"/>
              </a:lnSpc>
              <a:defRPr sz="1200" b="1" i="0"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4">
            <a:extLst>
              <a:ext uri="{FF2B5EF4-FFF2-40B4-BE49-F238E27FC236}">
                <a16:creationId xmlns:a16="http://schemas.microsoft.com/office/drawing/2014/main" id="{98FEB224-E6D6-8446-A9DE-981596492595}"/>
              </a:ext>
            </a:extLst>
          </p:cNvPr>
          <p:cNvSpPr>
            <a:spLocks noGrp="1"/>
          </p:cNvSpPr>
          <p:nvPr>
            <p:ph sz="quarter" idx="12" hasCustomPrompt="1"/>
          </p:nvPr>
        </p:nvSpPr>
        <p:spPr>
          <a:xfrm>
            <a:off x="8004877" y="3508358"/>
            <a:ext cx="3048000" cy="365760"/>
          </a:xfrm>
        </p:spPr>
        <p:txBody>
          <a:bodyPr/>
          <a:lstStyle>
            <a:lvl1pPr marL="0" indent="0">
              <a:lnSpc>
                <a:spcPts val="1400"/>
              </a:lnSpc>
              <a:buNone/>
              <a:defRPr sz="1600" b="0" i="1" baseline="0"/>
            </a:lvl1pPr>
            <a:lvl2pPr marL="502920" indent="0">
              <a:buNone/>
              <a:defRPr/>
            </a:lvl2pPr>
          </a:lstStyle>
          <a:p>
            <a:pPr lvl="0"/>
            <a:r>
              <a:rPr lang="en-US"/>
              <a:t>Click to edit Title text styles</a:t>
            </a:r>
          </a:p>
        </p:txBody>
      </p:sp>
      <p:sp>
        <p:nvSpPr>
          <p:cNvPr id="25" name="Content Placeholder 6">
            <a:extLst>
              <a:ext uri="{FF2B5EF4-FFF2-40B4-BE49-F238E27FC236}">
                <a16:creationId xmlns:a16="http://schemas.microsoft.com/office/drawing/2014/main" id="{3DB85543-4B6E-554B-AAF9-79BB07781739}"/>
              </a:ext>
            </a:extLst>
          </p:cNvPr>
          <p:cNvSpPr>
            <a:spLocks noGrp="1"/>
          </p:cNvSpPr>
          <p:nvPr>
            <p:ph sz="quarter" idx="13"/>
          </p:nvPr>
        </p:nvSpPr>
        <p:spPr>
          <a:xfrm>
            <a:off x="8005724" y="3873485"/>
            <a:ext cx="3048000" cy="1082675"/>
          </a:xfrm>
        </p:spPr>
        <p:txBody>
          <a:bodyPr/>
          <a:lstStyle>
            <a:lvl1pPr marL="0" indent="0">
              <a:lnSpc>
                <a:spcPts val="1200"/>
              </a:lnSpc>
              <a:buNone/>
              <a:defRPr sz="1200" b="1" i="0" baseline="0">
                <a:latin typeface="+mj-lt"/>
              </a:defRPr>
            </a:lvl1pPr>
            <a:lvl2pPr>
              <a:lnSpc>
                <a:spcPts val="1200"/>
              </a:lnSpc>
              <a:defRPr sz="1200" b="1" i="0" baseline="0">
                <a:latin typeface="+mj-lt"/>
              </a:defRPr>
            </a:lvl2pPr>
            <a:lvl3pPr>
              <a:lnSpc>
                <a:spcPts val="1200"/>
              </a:lnSpc>
              <a:defRPr sz="1200" b="1" i="0" baseline="0">
                <a:latin typeface="+mj-lt"/>
              </a:defRPr>
            </a:lvl3pPr>
            <a:lvl4pPr>
              <a:lnSpc>
                <a:spcPts val="1200"/>
              </a:lnSpc>
              <a:defRPr sz="1200" b="1" i="0" baseline="0">
                <a:latin typeface="+mj-lt"/>
              </a:defRPr>
            </a:lvl4pPr>
            <a:lvl5pPr>
              <a:lnSpc>
                <a:spcPts val="1200"/>
              </a:lnSpc>
              <a:defRPr sz="1200" b="1" i="0"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7">
            <a:extLst>
              <a:ext uri="{FF2B5EF4-FFF2-40B4-BE49-F238E27FC236}">
                <a16:creationId xmlns:a16="http://schemas.microsoft.com/office/drawing/2014/main" id="{16A45E0B-E684-374D-B7E8-8269EA56A29C}"/>
              </a:ext>
            </a:extLst>
          </p:cNvPr>
          <p:cNvSpPr>
            <a:spLocks noGrp="1"/>
          </p:cNvSpPr>
          <p:nvPr>
            <p:ph sz="quarter" idx="14" hasCustomPrompt="1"/>
          </p:nvPr>
        </p:nvSpPr>
        <p:spPr>
          <a:xfrm>
            <a:off x="8004880" y="2514605"/>
            <a:ext cx="3191933" cy="617537"/>
          </a:xfrm>
        </p:spPr>
        <p:txBody>
          <a:bodyPr anchor="b" anchorCtr="0">
            <a:normAutofit/>
          </a:bodyPr>
          <a:lstStyle>
            <a:lvl1pPr marL="0" indent="0" fontAlgn="b">
              <a:lnSpc>
                <a:spcPts val="2200"/>
              </a:lnSpc>
              <a:spcBef>
                <a:spcPts val="0"/>
              </a:spcBef>
              <a:buFontTx/>
              <a:buNone/>
              <a:defRPr sz="2400" b="1" i="0" spc="-100" baseline="0">
                <a:latin typeface="Arial" panose="020B0604020202020204" pitchFamily="34" charset="0"/>
              </a:defRPr>
            </a:lvl1pPr>
          </a:lstStyle>
          <a:p>
            <a:pPr lvl="0"/>
            <a:r>
              <a:rPr lang="en-US"/>
              <a:t>Click to edit Master title styles</a:t>
            </a:r>
          </a:p>
        </p:txBody>
      </p:sp>
      <p:pic>
        <p:nvPicPr>
          <p:cNvPr id="27" name="Picture 26" descr="A picture containing table, drawing&#10;&#10;Description automatically generated">
            <a:extLst>
              <a:ext uri="{FF2B5EF4-FFF2-40B4-BE49-F238E27FC236}">
                <a16:creationId xmlns:a16="http://schemas.microsoft.com/office/drawing/2014/main" id="{D436B697-3F64-614A-B71B-B0179772B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3313" y="2514600"/>
            <a:ext cx="2267256" cy="1828800"/>
          </a:xfrm>
          <a:prstGeom prst="rect">
            <a:avLst/>
          </a:prstGeom>
        </p:spPr>
      </p:pic>
      <p:sp>
        <p:nvSpPr>
          <p:cNvPr id="11" name="Content Placeholder 4">
            <a:extLst>
              <a:ext uri="{FF2B5EF4-FFF2-40B4-BE49-F238E27FC236}">
                <a16:creationId xmlns:a16="http://schemas.microsoft.com/office/drawing/2014/main" id="{795A937F-2CF2-7F4C-840F-0A9C64431516}"/>
              </a:ext>
            </a:extLst>
          </p:cNvPr>
          <p:cNvSpPr>
            <a:spLocks noGrp="1"/>
          </p:cNvSpPr>
          <p:nvPr>
            <p:ph sz="quarter" idx="15" hasCustomPrompt="1"/>
          </p:nvPr>
        </p:nvSpPr>
        <p:spPr>
          <a:xfrm>
            <a:off x="4813739" y="3127210"/>
            <a:ext cx="3047999" cy="365760"/>
          </a:xfrm>
        </p:spPr>
        <p:txBody>
          <a:bodyPr/>
          <a:lstStyle>
            <a:lvl1pPr marL="0" indent="0">
              <a:lnSpc>
                <a:spcPts val="1400"/>
              </a:lnSpc>
              <a:buNone/>
              <a:defRPr sz="1100" b="0" i="1" baseline="0"/>
            </a:lvl1pPr>
            <a:lvl2pPr marL="502920" indent="0">
              <a:buNone/>
              <a:defRPr/>
            </a:lvl2pPr>
          </a:lstStyle>
          <a:p>
            <a:pPr lvl="0"/>
            <a:r>
              <a:rPr lang="en-US"/>
              <a:t>Click to edit Title text styles</a:t>
            </a:r>
          </a:p>
        </p:txBody>
      </p:sp>
      <p:sp>
        <p:nvSpPr>
          <p:cNvPr id="13" name="Content Placeholder 4">
            <a:extLst>
              <a:ext uri="{FF2B5EF4-FFF2-40B4-BE49-F238E27FC236}">
                <a16:creationId xmlns:a16="http://schemas.microsoft.com/office/drawing/2014/main" id="{626C7F23-14BE-3A46-ADA5-4F297FBA00CA}"/>
              </a:ext>
            </a:extLst>
          </p:cNvPr>
          <p:cNvSpPr>
            <a:spLocks noGrp="1"/>
          </p:cNvSpPr>
          <p:nvPr>
            <p:ph sz="quarter" idx="16" hasCustomPrompt="1"/>
          </p:nvPr>
        </p:nvSpPr>
        <p:spPr>
          <a:xfrm>
            <a:off x="8004030" y="3127210"/>
            <a:ext cx="3047998" cy="365760"/>
          </a:xfrm>
        </p:spPr>
        <p:txBody>
          <a:bodyPr/>
          <a:lstStyle>
            <a:lvl1pPr marL="0" indent="0">
              <a:lnSpc>
                <a:spcPts val="1400"/>
              </a:lnSpc>
              <a:buNone/>
              <a:defRPr sz="1100" b="0" i="1" baseline="0"/>
            </a:lvl1pPr>
            <a:lvl2pPr marL="502920" indent="0">
              <a:buNone/>
              <a:defRPr/>
            </a:lvl2pPr>
          </a:lstStyle>
          <a:p>
            <a:pPr lvl="0"/>
            <a:r>
              <a:rPr lang="en-US"/>
              <a:t>Click to edit Title text styles</a:t>
            </a:r>
          </a:p>
        </p:txBody>
      </p:sp>
    </p:spTree>
    <p:extLst>
      <p:ext uri="{BB962C8B-B14F-4D97-AF65-F5344CB8AC3E}">
        <p14:creationId xmlns:p14="http://schemas.microsoft.com/office/powerpoint/2010/main" val="141079613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uide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67E0-4CEE-ED42-9C58-F8599E735BD7}"/>
              </a:ext>
            </a:extLst>
          </p:cNvPr>
          <p:cNvSpPr>
            <a:spLocks noGrp="1"/>
          </p:cNvSpPr>
          <p:nvPr>
            <p:ph type="title" hasCustomPrompt="1"/>
          </p:nvPr>
        </p:nvSpPr>
        <p:spPr/>
        <p:txBody>
          <a:bodyPr/>
          <a:lstStyle>
            <a:lvl1pPr>
              <a:defRPr lang="en-US" b="1" i="0" u="none" strike="noStrike" smtClean="0">
                <a:effectLst/>
              </a:defRPr>
            </a:lvl1pPr>
          </a:lstStyle>
          <a:p>
            <a:r>
              <a:rPr lang="en-US" b="1" i="0" u="none" strike="noStrike">
                <a:solidFill>
                  <a:srgbClr val="000000"/>
                </a:solidFill>
                <a:effectLst/>
                <a:latin typeface="Helvetica" pitchFamily="2" charset="0"/>
              </a:rPr>
              <a:t>Icon and Photography Guidelines</a:t>
            </a:r>
            <a:endParaRPr lang="en-US"/>
          </a:p>
        </p:txBody>
      </p:sp>
      <p:sp>
        <p:nvSpPr>
          <p:cNvPr id="11" name="Photography…">
            <a:extLst>
              <a:ext uri="{FF2B5EF4-FFF2-40B4-BE49-F238E27FC236}">
                <a16:creationId xmlns:a16="http://schemas.microsoft.com/office/drawing/2014/main" id="{FB0D29C3-A477-924E-B527-DE06B8CBDD0A}"/>
              </a:ext>
            </a:extLst>
          </p:cNvPr>
          <p:cNvSpPr/>
          <p:nvPr userDrawn="1"/>
        </p:nvSpPr>
        <p:spPr>
          <a:xfrm>
            <a:off x="914397" y="2719202"/>
            <a:ext cx="4338323" cy="1894158"/>
          </a:xfrm>
          <a:prstGeom prst="rect">
            <a:avLst/>
          </a:prstGeom>
          <a:ln w="12700">
            <a:solidFill>
              <a:schemeClr val="tx2">
                <a:alpha val="46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82880" tIns="182880" rIns="182880" bIns="182880" anchor="ctr"/>
          <a:lstStyle/>
          <a:p>
            <a:pPr marL="0" marR="0" lvl="2" indent="0" algn="l" defTabSz="340097" rtl="0" fontAlgn="auto" latinLnBrk="0" hangingPunct="0">
              <a:lnSpc>
                <a:spcPct val="100000"/>
              </a:lnSpc>
              <a:spcBef>
                <a:spcPts val="0"/>
              </a:spcBef>
              <a:spcAft>
                <a:spcPts val="300"/>
              </a:spcAft>
              <a:buClrTx/>
              <a:buSzTx/>
              <a:buFont typeface="Arial" panose="020B0604020202020204" pitchFamily="34" charset="0"/>
              <a:buNone/>
              <a:tabLst/>
              <a:defRPr sz="3500" spc="-70">
                <a:latin typeface="+mn-lt"/>
                <a:ea typeface="+mn-ea"/>
                <a:cs typeface="+mn-cs"/>
                <a:sym typeface="Georgia"/>
              </a:defRPr>
            </a:pPr>
            <a:r>
              <a:rPr kumimoji="0" lang="en-US" sz="1600" b="1" i="0" u="none" strike="noStrike" cap="none" spc="0" normalizeH="0" baseline="0">
                <a:ln>
                  <a:noFill/>
                </a:ln>
                <a:solidFill>
                  <a:srgbClr val="000000"/>
                </a:solidFill>
                <a:effectLst/>
                <a:uFillTx/>
                <a:latin typeface="Arial" panose="020B0604020202020204" pitchFamily="34" charset="0"/>
                <a:ea typeface="+mn-ea"/>
                <a:cs typeface="+mn-cs"/>
                <a:sym typeface="Helvetica Light"/>
              </a:rPr>
              <a:t>Icons</a:t>
            </a:r>
          </a:p>
          <a:p>
            <a:pPr marL="0" marR="0" lvl="2" indent="0" algn="l" defTabSz="340097" rtl="0" fontAlgn="auto" latinLnBrk="0" hangingPunct="0">
              <a:lnSpc>
                <a:spcPct val="100000"/>
              </a:lnSpc>
              <a:spcBef>
                <a:spcPts val="0"/>
              </a:spcBef>
              <a:spcAft>
                <a:spcPts val="300"/>
              </a:spcAft>
              <a:buClrTx/>
              <a:buSzTx/>
              <a:buFont typeface="Arial" panose="020B0604020202020204" pitchFamily="34" charset="0"/>
              <a:buNone/>
              <a:tabLst/>
              <a:defRPr sz="3500" spc="-70">
                <a:latin typeface="+mn-lt"/>
                <a:ea typeface="+mn-ea"/>
                <a:cs typeface="+mn-cs"/>
                <a:sym typeface="Georgia"/>
              </a:defRPr>
            </a:pPr>
            <a:r>
              <a:rPr lang="en-US" sz="1300" b="0" i="0" u="none" strike="noStrike" kern="1200">
                <a:solidFill>
                  <a:schemeClr val="tx1"/>
                </a:solidFill>
                <a:effectLst/>
                <a:latin typeface="+mn-lt"/>
                <a:ea typeface="+mn-ea"/>
                <a:cs typeface="+mn-cs"/>
                <a:sym typeface="Georgia"/>
              </a:rPr>
              <a:t>Choose simple, line-style icons that signify the topic or content section you're annotating. Icons should be set in white on a circle using the accent color. Included below are some sample icons to choose from. If you require additional icons, use the Insert Icons feature in PowerPoint and abide by the brand guidelines for styling the icon.</a:t>
            </a:r>
          </a:p>
          <a:p>
            <a:pPr marL="0" marR="0" lvl="2" indent="0" algn="l" defTabSz="340097" rtl="0" fontAlgn="auto" latinLnBrk="0" hangingPunct="0">
              <a:lnSpc>
                <a:spcPct val="100000"/>
              </a:lnSpc>
              <a:spcBef>
                <a:spcPts val="0"/>
              </a:spcBef>
              <a:spcAft>
                <a:spcPts val="300"/>
              </a:spcAft>
              <a:buClrTx/>
              <a:buSzTx/>
              <a:buFont typeface="Arial" panose="020B0604020202020204" pitchFamily="34" charset="0"/>
              <a:buNone/>
              <a:tabLst/>
              <a:defRPr sz="3500" spc="-70">
                <a:latin typeface="+mn-lt"/>
                <a:ea typeface="+mn-ea"/>
                <a:cs typeface="+mn-cs"/>
                <a:sym typeface="Georgia"/>
              </a:defRPr>
            </a:pPr>
            <a:r>
              <a:rPr kumimoji="0" lang="en-US" sz="1300" b="1" i="0" u="none" strike="noStrike" cap="none" spc="0" normalizeH="0" baseline="0">
                <a:ln>
                  <a:noFill/>
                </a:ln>
                <a:solidFill>
                  <a:srgbClr val="000000"/>
                </a:solidFill>
                <a:effectLst/>
                <a:uFillTx/>
                <a:latin typeface="+mn-lt"/>
                <a:cs typeface="Arial"/>
                <a:sym typeface="Helvetica Light"/>
              </a:rPr>
              <a:t>Do not use clipart</a:t>
            </a:r>
            <a:r>
              <a:rPr kumimoji="0" lang="en-US" sz="1300" b="0" i="0" u="none" strike="noStrike" cap="none" spc="0" normalizeH="0" baseline="0">
                <a:ln>
                  <a:noFill/>
                </a:ln>
                <a:solidFill>
                  <a:srgbClr val="000000"/>
                </a:solidFill>
                <a:effectLst/>
                <a:uFillTx/>
                <a:latin typeface="+mn-lt"/>
                <a:cs typeface="Arial"/>
                <a:sym typeface="Helvetica Light"/>
              </a:rPr>
              <a:t>.</a:t>
            </a:r>
            <a:endParaRPr kumimoji="0" sz="1300" b="1" i="0" u="none" strike="noStrike" cap="none" spc="0" normalizeH="0" baseline="0">
              <a:ln>
                <a:noFill/>
              </a:ln>
              <a:solidFill>
                <a:srgbClr val="000000"/>
              </a:solidFill>
              <a:effectLst/>
              <a:uFillTx/>
              <a:latin typeface="Arial" panose="020B0604020202020204" pitchFamily="34" charset="0"/>
              <a:ea typeface="+mn-ea"/>
              <a:cs typeface="+mn-cs"/>
              <a:sym typeface="Helvetica Light"/>
            </a:endParaRPr>
          </a:p>
        </p:txBody>
      </p:sp>
      <p:sp>
        <p:nvSpPr>
          <p:cNvPr id="37" name="Content Placeholder 12">
            <a:extLst>
              <a:ext uri="{FF2B5EF4-FFF2-40B4-BE49-F238E27FC236}">
                <a16:creationId xmlns:a16="http://schemas.microsoft.com/office/drawing/2014/main" id="{9627F24C-9AF0-9C4E-9D24-9FCFDADB2846}"/>
              </a:ext>
            </a:extLst>
          </p:cNvPr>
          <p:cNvSpPr>
            <a:spLocks noGrp="1"/>
          </p:cNvSpPr>
          <p:nvPr>
            <p:ph sz="quarter" idx="12" hasCustomPrompt="1"/>
          </p:nvPr>
        </p:nvSpPr>
        <p:spPr>
          <a:xfrm>
            <a:off x="914397" y="1399734"/>
            <a:ext cx="10363200" cy="825713"/>
          </a:xfrm>
        </p:spPr>
        <p:txBody>
          <a:bodyPr/>
          <a:lstStyle>
            <a:lvl1pPr marL="0" marR="0" indent="0" algn="l" defTabSz="914400" rtl="0" eaLnBrk="1" fontAlgn="t" latinLnBrk="0" hangingPunct="1">
              <a:lnSpc>
                <a:spcPts val="3200"/>
              </a:lnSpc>
              <a:spcBef>
                <a:spcPct val="20000"/>
              </a:spcBef>
              <a:spcAft>
                <a:spcPts val="0"/>
              </a:spcAft>
              <a:buClr>
                <a:schemeClr val="tx2"/>
              </a:buClr>
              <a:buSzPct val="100000"/>
              <a:buFont typeface="Arial" panose="020B0604020202020204" pitchFamily="34" charset="0"/>
              <a:buNone/>
              <a:tabLst/>
              <a:defRPr lang="en-US" b="0" i="1" u="none" strike="noStrike" smtClean="0">
                <a:effectLst/>
                <a:latin typeface="Times New Roman" panose="02020603050405020304" pitchFamily="18" charset="0"/>
                <a:cs typeface="Times New Roman" panose="02020603050405020304" pitchFamily="18" charset="0"/>
              </a:defRPr>
            </a:lvl1pPr>
            <a:lvl2pPr marL="502920" indent="0">
              <a:buNone/>
              <a:defRPr/>
            </a:lvl2pPr>
          </a:lstStyle>
          <a:p>
            <a:pPr marL="0" marR="0" lvl="0" indent="0" algn="l" defTabSz="914400" rtl="0" eaLnBrk="1" fontAlgn="t" latinLnBrk="0" hangingPunct="1">
              <a:lnSpc>
                <a:spcPts val="2800"/>
              </a:lnSpc>
              <a:spcBef>
                <a:spcPct val="20000"/>
              </a:spcBef>
              <a:spcAft>
                <a:spcPts val="0"/>
              </a:spcAft>
              <a:buClr>
                <a:schemeClr val="tx2"/>
              </a:buClr>
              <a:buSzPct val="100000"/>
              <a:buFont typeface="Arial" panose="020B0604020202020204" pitchFamily="34" charset="0"/>
              <a:buNone/>
              <a:tabLst/>
              <a:defRPr/>
            </a:pPr>
            <a:r>
              <a:rPr lang="en-US"/>
              <a:t>Refer to the color and photography sections of the United Educators brand guidelines for additional inspiration.</a:t>
            </a:r>
          </a:p>
        </p:txBody>
      </p:sp>
      <p:sp>
        <p:nvSpPr>
          <p:cNvPr id="3" name="TextBox 2">
            <a:extLst>
              <a:ext uri="{FF2B5EF4-FFF2-40B4-BE49-F238E27FC236}">
                <a16:creationId xmlns:a16="http://schemas.microsoft.com/office/drawing/2014/main" id="{54AF8480-A9AE-734C-BEF2-CDF2E96FEFE2}"/>
              </a:ext>
            </a:extLst>
          </p:cNvPr>
          <p:cNvSpPr txBox="1"/>
          <p:nvPr userDrawn="1"/>
        </p:nvSpPr>
        <p:spPr>
          <a:xfrm>
            <a:off x="914397" y="273382"/>
            <a:ext cx="10363200" cy="276999"/>
          </a:xfrm>
          <a:prstGeom prst="rect">
            <a:avLst/>
          </a:prstGeom>
          <a:noFill/>
        </p:spPr>
        <p:txBody>
          <a:bodyPr wrap="square" lIns="0" tIns="0" rIns="0" bIns="0" rtlCol="0">
            <a:spAutoFit/>
          </a:bodyPr>
          <a:lstStyle/>
          <a:p>
            <a:pPr algn="ctr"/>
            <a:r>
              <a:rPr lang="en-US" sz="1800" b="1">
                <a:solidFill>
                  <a:schemeClr val="tx2"/>
                </a:solidFill>
                <a:latin typeface="Arial" panose="020B0604020202020204" pitchFamily="34" charset="0"/>
                <a:cs typeface="Arial" panose="020B0604020202020204" pitchFamily="34" charset="0"/>
              </a:rPr>
              <a:t>DELETE THIS SLIDE FROM PRESENTATION</a:t>
            </a:r>
          </a:p>
        </p:txBody>
      </p:sp>
      <p:sp>
        <p:nvSpPr>
          <p:cNvPr id="27" name="Photography…">
            <a:extLst>
              <a:ext uri="{FF2B5EF4-FFF2-40B4-BE49-F238E27FC236}">
                <a16:creationId xmlns:a16="http://schemas.microsoft.com/office/drawing/2014/main" id="{4B26B083-C8C9-A54B-B231-9A1C7409847A}"/>
              </a:ext>
            </a:extLst>
          </p:cNvPr>
          <p:cNvSpPr/>
          <p:nvPr userDrawn="1"/>
        </p:nvSpPr>
        <p:spPr>
          <a:xfrm>
            <a:off x="5527040" y="2713441"/>
            <a:ext cx="5750557" cy="2397041"/>
          </a:xfrm>
          <a:prstGeom prst="rect">
            <a:avLst/>
          </a:prstGeom>
          <a:ln w="12700">
            <a:solidFill>
              <a:schemeClr val="tx2">
                <a:alpha val="46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82880" tIns="182880" rIns="182880" bIns="182880" anchor="ctr"/>
          <a:lstStyle/>
          <a:p>
            <a:pPr marL="0" marR="0" lvl="2" indent="0" algn="l" defTabSz="340097" rtl="0" fontAlgn="auto" latinLnBrk="0" hangingPunct="0">
              <a:lnSpc>
                <a:spcPct val="100000"/>
              </a:lnSpc>
              <a:spcBef>
                <a:spcPts val="0"/>
              </a:spcBef>
              <a:spcAft>
                <a:spcPts val="300"/>
              </a:spcAft>
              <a:buClrTx/>
              <a:buSzTx/>
              <a:buFont typeface="Arial" panose="020B0604020202020204" pitchFamily="34" charset="0"/>
              <a:buNone/>
              <a:tabLst/>
              <a:defRPr sz="3500" spc="-70">
                <a:latin typeface="+mn-lt"/>
                <a:ea typeface="+mn-ea"/>
                <a:cs typeface="+mn-cs"/>
                <a:sym typeface="Georgia"/>
              </a:defRPr>
            </a:pPr>
            <a:r>
              <a:rPr kumimoji="0" sz="1600" b="1" i="0" u="none" strike="noStrike" cap="none" spc="0" normalizeH="0" baseline="0">
                <a:ln>
                  <a:noFill/>
                </a:ln>
                <a:solidFill>
                  <a:srgbClr val="000000"/>
                </a:solidFill>
                <a:effectLst/>
                <a:uFillTx/>
                <a:latin typeface="Arial" panose="020B0604020202020204" pitchFamily="34" charset="0"/>
                <a:ea typeface="+mn-ea"/>
                <a:cs typeface="+mn-cs"/>
                <a:sym typeface="Helvetica Light"/>
              </a:rPr>
              <a:t>Photography</a:t>
            </a:r>
            <a:r>
              <a:rPr kumimoji="0" lang="en-US" sz="1600" b="1" i="0" u="none" strike="noStrike" cap="none" spc="0" normalizeH="0" baseline="0">
                <a:ln>
                  <a:noFill/>
                </a:ln>
                <a:solidFill>
                  <a:srgbClr val="000000"/>
                </a:solidFill>
                <a:effectLst/>
                <a:uFillTx/>
                <a:latin typeface="Arial" panose="020B0604020202020204" pitchFamily="34" charset="0"/>
                <a:ea typeface="+mn-ea"/>
                <a:cs typeface="+mn-cs"/>
                <a:sym typeface="Helvetica Light"/>
              </a:rPr>
              <a:t>*</a:t>
            </a:r>
            <a:endParaRPr kumimoji="0" sz="1600" b="1" i="0" u="none" strike="noStrike" cap="none" spc="0" normalizeH="0" baseline="0">
              <a:ln>
                <a:noFill/>
              </a:ln>
              <a:solidFill>
                <a:srgbClr val="000000"/>
              </a:solidFill>
              <a:effectLst/>
              <a:uFillTx/>
              <a:latin typeface="Arial" panose="020B0604020202020204" pitchFamily="34" charset="0"/>
              <a:ea typeface="+mn-ea"/>
              <a:cs typeface="+mn-cs"/>
              <a:sym typeface="Helvetica Light"/>
            </a:endParaRP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r>
              <a:rPr lang="en-US" sz="1300" b="0" i="0" u="none" strike="noStrike" kern="1200">
                <a:solidFill>
                  <a:schemeClr val="tx1"/>
                </a:solidFill>
                <a:effectLst/>
                <a:latin typeface="+mn-lt"/>
                <a:ea typeface="+mn-ea"/>
                <a:cs typeface="+mn-cs"/>
                <a:sym typeface="Arial"/>
              </a:rPr>
              <a:t>This template includes a starter set of images that you can mix and match. Only use one image per slide, and exclude the feature image if the slide has tables or charts.</a:t>
            </a: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endParaRPr kumimoji="0" lang="en-US" sz="1300" b="0" i="0" u="none" strike="noStrike" kern="1200" cap="none" spc="0" normalizeH="0" baseline="0">
              <a:ln>
                <a:noFill/>
              </a:ln>
              <a:solidFill>
                <a:schemeClr val="tx1"/>
              </a:solidFill>
              <a:effectLst/>
              <a:uFillTx/>
              <a:latin typeface="+mn-lt"/>
              <a:ea typeface="+mn-ea"/>
              <a:cs typeface="+mn-cs"/>
              <a:sym typeface="Arial"/>
            </a:endParaRP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r>
              <a:rPr kumimoji="0" lang="en-US" sz="1300" b="0" i="0" u="none" strike="noStrike" kern="1200" cap="none" spc="0" normalizeH="0" baseline="0">
                <a:ln>
                  <a:noFill/>
                </a:ln>
                <a:solidFill>
                  <a:schemeClr val="tx1"/>
                </a:solidFill>
                <a:effectLst/>
                <a:uFillTx/>
                <a:latin typeface="+mn-lt"/>
                <a:ea typeface="+mn-ea"/>
                <a:cs typeface="+mn-cs"/>
                <a:sym typeface="Arial"/>
              </a:rPr>
              <a:t>Use one of the appropriate title slides for K-12 and higher ed presentations.</a:t>
            </a: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br>
              <a:rPr kumimoji="0" lang="en-US" sz="1300" b="0" i="0" u="none" strike="noStrike" cap="none" spc="0" normalizeH="0" baseline="0">
                <a:ln>
                  <a:noFill/>
                </a:ln>
                <a:solidFill>
                  <a:srgbClr val="000000"/>
                </a:solidFill>
                <a:effectLst/>
                <a:uFillTx/>
                <a:latin typeface="+mn-lt"/>
                <a:cs typeface="Arial"/>
                <a:sym typeface="Helvetica Light"/>
              </a:rPr>
            </a:br>
            <a:r>
              <a:rPr kumimoji="0" lang="en-US" sz="1300" b="1" i="0" u="none" strike="noStrike" cap="none" spc="0" normalizeH="0" baseline="0">
                <a:ln>
                  <a:noFill/>
                </a:ln>
                <a:solidFill>
                  <a:srgbClr val="000000"/>
                </a:solidFill>
                <a:effectLst/>
                <a:uFillTx/>
                <a:latin typeface="+mn-lt"/>
                <a:cs typeface="Arial"/>
                <a:sym typeface="Helvetica Light"/>
              </a:rPr>
              <a:t>Do not use clipart</a:t>
            </a:r>
            <a:r>
              <a:rPr kumimoji="0" lang="en-US" sz="1300" b="0" i="0" u="none" strike="noStrike" cap="none" spc="0" normalizeH="0" baseline="0">
                <a:ln>
                  <a:noFill/>
                </a:ln>
                <a:solidFill>
                  <a:srgbClr val="000000"/>
                </a:solidFill>
                <a:effectLst/>
                <a:uFillTx/>
                <a:latin typeface="+mn-lt"/>
                <a:cs typeface="Arial"/>
                <a:sym typeface="Helvetica Light"/>
              </a:rPr>
              <a:t>.</a:t>
            </a:r>
            <a:endParaRPr kumimoji="0" sz="1300" b="0" i="0" u="none" strike="noStrike" cap="none" spc="0" normalizeH="0" baseline="0">
              <a:ln>
                <a:noFill/>
              </a:ln>
              <a:solidFill>
                <a:srgbClr val="000000"/>
              </a:solidFill>
              <a:effectLst/>
              <a:uFillTx/>
              <a:latin typeface="+mn-lt"/>
              <a:cs typeface="Arial"/>
              <a:sym typeface="Helvetica Light"/>
            </a:endParaRPr>
          </a:p>
        </p:txBody>
      </p:sp>
      <p:sp>
        <p:nvSpPr>
          <p:cNvPr id="12" name="Photography…">
            <a:extLst>
              <a:ext uri="{FF2B5EF4-FFF2-40B4-BE49-F238E27FC236}">
                <a16:creationId xmlns:a16="http://schemas.microsoft.com/office/drawing/2014/main" id="{19603B3F-58DD-B64D-B985-29AF421FF0B5}"/>
              </a:ext>
            </a:extLst>
          </p:cNvPr>
          <p:cNvSpPr/>
          <p:nvPr userDrawn="1"/>
        </p:nvSpPr>
        <p:spPr>
          <a:xfrm>
            <a:off x="914397" y="4772517"/>
            <a:ext cx="4338323" cy="1319351"/>
          </a:xfrm>
          <a:prstGeom prst="rect">
            <a:avLst/>
          </a:prstGeom>
          <a:ln w="12700">
            <a:solidFill>
              <a:schemeClr val="tx2">
                <a:alpha val="46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82880" tIns="182880" rIns="182880" bIns="182880" anchor="ctr"/>
          <a:lstStyle/>
          <a:p>
            <a:pPr marL="0" marR="0" lvl="2" indent="0" algn="l" defTabSz="340097" rtl="0" fontAlgn="auto" latinLnBrk="0" hangingPunct="0">
              <a:lnSpc>
                <a:spcPct val="100000"/>
              </a:lnSpc>
              <a:spcBef>
                <a:spcPts val="0"/>
              </a:spcBef>
              <a:spcAft>
                <a:spcPts val="300"/>
              </a:spcAft>
              <a:buClrTx/>
              <a:buSzTx/>
              <a:buFont typeface="Arial" panose="020B0604020202020204" pitchFamily="34" charset="0"/>
              <a:buNone/>
              <a:tabLst/>
              <a:defRPr sz="3500" spc="-70">
                <a:latin typeface="+mn-lt"/>
                <a:ea typeface="+mn-ea"/>
                <a:cs typeface="+mn-cs"/>
                <a:sym typeface="Georgia"/>
              </a:defRPr>
            </a:pPr>
            <a:endParaRPr kumimoji="0" sz="1300" b="1" i="0" u="none" strike="noStrike" cap="none" spc="0" normalizeH="0" baseline="0">
              <a:ln>
                <a:noFill/>
              </a:ln>
              <a:solidFill>
                <a:srgbClr val="000000"/>
              </a:solidFill>
              <a:effectLst/>
              <a:uFillTx/>
              <a:latin typeface="Arial" panose="020B0604020202020204" pitchFamily="34" charset="0"/>
              <a:ea typeface="+mn-ea"/>
              <a:cs typeface="+mn-cs"/>
              <a:sym typeface="Helvetica Light"/>
            </a:endParaRPr>
          </a:p>
        </p:txBody>
      </p:sp>
      <p:sp>
        <p:nvSpPr>
          <p:cNvPr id="13" name="TextBox 12">
            <a:extLst>
              <a:ext uri="{FF2B5EF4-FFF2-40B4-BE49-F238E27FC236}">
                <a16:creationId xmlns:a16="http://schemas.microsoft.com/office/drawing/2014/main" id="{00F02A9C-676F-9047-8BED-078F5806C044}"/>
              </a:ext>
            </a:extLst>
          </p:cNvPr>
          <p:cNvSpPr txBox="1"/>
          <p:nvPr userDrawn="1"/>
        </p:nvSpPr>
        <p:spPr>
          <a:xfrm>
            <a:off x="6096000" y="5329942"/>
            <a:ext cx="5181597" cy="369332"/>
          </a:xfrm>
          <a:prstGeom prst="rect">
            <a:avLst/>
          </a:prstGeom>
          <a:noFill/>
        </p:spPr>
        <p:txBody>
          <a:bodyPr wrap="square" rtlCol="0">
            <a:spAutoFit/>
          </a:bodyPr>
          <a:lstStyle/>
          <a:p>
            <a:pPr algn="r"/>
            <a:r>
              <a:rPr lang="en-US" sz="900" b="0" i="1">
                <a:solidFill>
                  <a:schemeClr val="bg1">
                    <a:lumMod val="65000"/>
                  </a:schemeClr>
                </a:solidFill>
              </a:rPr>
              <a:t>* The photos included in this template are exclusively for use within PowerPoint presentations. Please check with the United Educators communications team before using any of these images for any other purpose.</a:t>
            </a:r>
          </a:p>
        </p:txBody>
      </p:sp>
      <p:pic>
        <p:nvPicPr>
          <p:cNvPr id="14" name="Picture 13">
            <a:extLst>
              <a:ext uri="{FF2B5EF4-FFF2-40B4-BE49-F238E27FC236}">
                <a16:creationId xmlns:a16="http://schemas.microsoft.com/office/drawing/2014/main" id="{D73E1026-14ED-5915-FC9E-365ED9F4F2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spTree>
    <p:extLst>
      <p:ext uri="{BB962C8B-B14F-4D97-AF65-F5344CB8AC3E}">
        <p14:creationId xmlns:p14="http://schemas.microsoft.com/office/powerpoint/2010/main" val="1805524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uidelines 2">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C6EFD1A8-0592-6F42-AFB3-A1D69B5775F9}"/>
              </a:ext>
            </a:extLst>
          </p:cNvPr>
          <p:cNvSpPr/>
          <p:nvPr userDrawn="1"/>
        </p:nvSpPr>
        <p:spPr>
          <a:xfrm>
            <a:off x="6453675" y="3792567"/>
            <a:ext cx="3188165" cy="304432"/>
          </a:xfrm>
          <a:prstGeom prst="rect">
            <a:avLst/>
          </a:prstGeom>
          <a:solidFill>
            <a:srgbClr val="EBEBEB"/>
          </a:solidFill>
          <a:ln w="3175">
            <a:miter lim="400000"/>
          </a:ln>
        </p:spPr>
        <p:txBody>
          <a:bodyPr lIns="17145" tIns="17145" rIns="17145" bIns="17145" anchor="ctr"/>
          <a:lstStyle/>
          <a:p>
            <a:pPr>
              <a:defRPr sz="3000">
                <a:solidFill>
                  <a:srgbClr val="FFFFFF"/>
                </a:solidFill>
              </a:defRPr>
            </a:pPr>
            <a:endParaRPr sz="1157"/>
          </a:p>
        </p:txBody>
      </p:sp>
      <p:sp>
        <p:nvSpPr>
          <p:cNvPr id="30" name="Rectangle">
            <a:extLst>
              <a:ext uri="{FF2B5EF4-FFF2-40B4-BE49-F238E27FC236}">
                <a16:creationId xmlns:a16="http://schemas.microsoft.com/office/drawing/2014/main" id="{820F5FCE-93F5-674D-878F-A7439E93D1CB}"/>
              </a:ext>
            </a:extLst>
          </p:cNvPr>
          <p:cNvSpPr/>
          <p:nvPr userDrawn="1"/>
        </p:nvSpPr>
        <p:spPr>
          <a:xfrm>
            <a:off x="6453679" y="4277914"/>
            <a:ext cx="3188165" cy="304432"/>
          </a:xfrm>
          <a:prstGeom prst="rect">
            <a:avLst/>
          </a:prstGeom>
          <a:solidFill>
            <a:schemeClr val="tx2"/>
          </a:solidFill>
          <a:ln w="3175">
            <a:miter lim="400000"/>
          </a:ln>
        </p:spPr>
        <p:txBody>
          <a:bodyPr lIns="17145" tIns="17145" rIns="17145" bIns="17145" anchor="ctr"/>
          <a:lstStyle/>
          <a:p>
            <a:pPr>
              <a:defRPr sz="3000">
                <a:solidFill>
                  <a:srgbClr val="FFFFFF"/>
                </a:solidFill>
              </a:defRPr>
            </a:pPr>
            <a:endParaRPr sz="1157"/>
          </a:p>
        </p:txBody>
      </p:sp>
      <p:sp>
        <p:nvSpPr>
          <p:cNvPr id="31" name="Typography…">
            <a:extLst>
              <a:ext uri="{FF2B5EF4-FFF2-40B4-BE49-F238E27FC236}">
                <a16:creationId xmlns:a16="http://schemas.microsoft.com/office/drawing/2014/main" id="{830233F3-01A1-D24E-9122-40659638B8BF}"/>
              </a:ext>
            </a:extLst>
          </p:cNvPr>
          <p:cNvSpPr/>
          <p:nvPr userDrawn="1"/>
        </p:nvSpPr>
        <p:spPr>
          <a:xfrm>
            <a:off x="6245151" y="2470621"/>
            <a:ext cx="5032452" cy="3388440"/>
          </a:xfrm>
          <a:prstGeom prst="rect">
            <a:avLst/>
          </a:prstGeom>
          <a:ln w="12700">
            <a:solidFill>
              <a:schemeClr val="tx2">
                <a:alpha val="46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82880" tIns="182880" rIns="182880" bIns="182880" anchor="ctr"/>
          <a:lstStyle/>
          <a:p>
            <a:pPr marL="0" marR="0" lvl="2" indent="0" algn="l" defTabSz="340097" rtl="0" fontAlgn="auto" latinLnBrk="0" hangingPunct="0">
              <a:lnSpc>
                <a:spcPct val="100000"/>
              </a:lnSpc>
              <a:spcBef>
                <a:spcPts val="0"/>
              </a:spcBef>
              <a:spcAft>
                <a:spcPts val="300"/>
              </a:spcAft>
              <a:buClrTx/>
              <a:buSzTx/>
              <a:buFontTx/>
              <a:buNone/>
              <a:tabLst/>
              <a:defRPr sz="3500" spc="-70">
                <a:latin typeface="+mn-lt"/>
                <a:ea typeface="+mn-ea"/>
                <a:cs typeface="+mn-cs"/>
                <a:sym typeface="Georgia"/>
              </a:defRPr>
            </a:pPr>
            <a:r>
              <a:rPr kumimoji="0" sz="1600" b="1" i="0" u="none" strike="noStrike" cap="none" spc="0" normalizeH="0" baseline="0">
                <a:ln>
                  <a:noFill/>
                </a:ln>
                <a:solidFill>
                  <a:srgbClr val="000000"/>
                </a:solidFill>
                <a:effectLst/>
                <a:uFillTx/>
                <a:latin typeface="+mj-lt"/>
                <a:ea typeface="+mn-ea"/>
                <a:cs typeface="+mn-cs"/>
                <a:sym typeface="Helvetica Light"/>
              </a:rPr>
              <a:t>Typography</a:t>
            </a:r>
          </a:p>
          <a:p>
            <a:pPr marL="0" lvl="2" indent="0" algn="l">
              <a:lnSpc>
                <a:spcPct val="100000"/>
              </a:lnSpc>
              <a:spcBef>
                <a:spcPts val="0"/>
              </a:spcBef>
              <a:spcAft>
                <a:spcPts val="300"/>
              </a:spcAft>
              <a:defRPr sz="1800" b="1">
                <a:latin typeface="Arial"/>
                <a:ea typeface="Arial"/>
                <a:cs typeface="Arial"/>
                <a:sym typeface="Arial"/>
              </a:defRPr>
            </a:pPr>
            <a:r>
              <a:rPr sz="1300" b="0" i="0" baseline="0">
                <a:latin typeface="+mn-lt"/>
              </a:rPr>
              <a:t>Only use black text for</a:t>
            </a:r>
            <a:r>
              <a:rPr lang="en-US" sz="1300" b="0" i="0" baseline="0">
                <a:latin typeface="+mn-lt"/>
              </a:rPr>
              <a:t> content on</a:t>
            </a:r>
            <a:r>
              <a:rPr sz="1300" b="0" i="0" baseline="0">
                <a:latin typeface="+mn-lt"/>
              </a:rPr>
              <a:t> slides</a:t>
            </a:r>
            <a:r>
              <a:rPr lang="en-US" sz="1300" b="0" i="0" baseline="0">
                <a:latin typeface="+mn-lt"/>
              </a:rPr>
              <a:t>.</a:t>
            </a:r>
          </a:p>
          <a:p>
            <a:pPr marL="0" lvl="2" indent="0" algn="l">
              <a:lnSpc>
                <a:spcPct val="100000"/>
              </a:lnSpc>
              <a:spcBef>
                <a:spcPts val="0"/>
              </a:spcBef>
              <a:spcAft>
                <a:spcPts val="300"/>
              </a:spcAft>
              <a:defRPr sz="1800" b="1">
                <a:latin typeface="Arial"/>
                <a:ea typeface="Arial"/>
                <a:cs typeface="Arial"/>
                <a:sym typeface="Arial"/>
              </a:defRPr>
            </a:pPr>
            <a:endParaRPr lang="en-US" sz="1300" b="0" i="0" baseline="0">
              <a:latin typeface="+mn-lt"/>
            </a:endParaRPr>
          </a:p>
          <a:p>
            <a:pPr marL="0" lvl="2" indent="0" algn="l">
              <a:lnSpc>
                <a:spcPct val="100000"/>
              </a:lnSpc>
              <a:spcBef>
                <a:spcPts val="0"/>
              </a:spcBef>
              <a:spcAft>
                <a:spcPts val="300"/>
              </a:spcAft>
              <a:defRPr sz="1800" b="1">
                <a:latin typeface="Arial"/>
                <a:ea typeface="Arial"/>
                <a:cs typeface="Arial"/>
                <a:sym typeface="Arial"/>
              </a:defRPr>
            </a:pPr>
            <a:r>
              <a:rPr lang="en-US" sz="1300" b="0" i="0" baseline="0">
                <a:latin typeface="+mn-lt"/>
              </a:rPr>
              <a:t>Samples when using color boxes:</a:t>
            </a:r>
            <a:br>
              <a:rPr sz="1300" b="0" i="0" baseline="0">
                <a:latin typeface="+mn-lt"/>
              </a:rPr>
            </a:br>
            <a:br>
              <a:rPr sz="1300" b="0" i="0" baseline="0">
                <a:latin typeface="+mn-lt"/>
              </a:rPr>
            </a:br>
            <a:r>
              <a:rPr lang="en-US" sz="1300" b="0" i="0" baseline="0">
                <a:latin typeface="+mn-lt"/>
              </a:rPr>
              <a:t>  </a:t>
            </a:r>
            <a:r>
              <a:rPr sz="1300" b="0" i="0" baseline="0">
                <a:latin typeface="+mn-lt"/>
              </a:rPr>
              <a:t>Black text should be used over light colors</a:t>
            </a:r>
            <a:endParaRPr lang="en-US" sz="1300" b="0" i="0" baseline="0">
              <a:latin typeface="+mn-lt"/>
            </a:endParaRPr>
          </a:p>
          <a:p>
            <a:pPr marL="0" lvl="2" indent="0" algn="l">
              <a:lnSpc>
                <a:spcPct val="100000"/>
              </a:lnSpc>
              <a:spcBef>
                <a:spcPts val="0"/>
              </a:spcBef>
              <a:spcAft>
                <a:spcPts val="300"/>
              </a:spcAft>
              <a:defRPr sz="1800" b="1">
                <a:latin typeface="Arial"/>
                <a:ea typeface="Arial"/>
                <a:cs typeface="Arial"/>
                <a:sym typeface="Arial"/>
              </a:defRPr>
            </a:pPr>
            <a:r>
              <a:rPr sz="1300" b="0" i="0" baseline="0">
                <a:latin typeface="+mn-lt"/>
              </a:rPr>
              <a:t>		</a:t>
            </a:r>
            <a:endParaRPr lang="en-US" sz="1300" b="0" i="0" baseline="0">
              <a:solidFill>
                <a:srgbClr val="FFFFFF"/>
              </a:solidFill>
              <a:latin typeface="+mn-lt"/>
            </a:endParaRPr>
          </a:p>
          <a:p>
            <a:pPr marL="0" lvl="2" indent="0" algn="l">
              <a:lnSpc>
                <a:spcPct val="100000"/>
              </a:lnSpc>
              <a:spcBef>
                <a:spcPts val="0"/>
              </a:spcBef>
              <a:spcAft>
                <a:spcPts val="300"/>
              </a:spcAft>
              <a:defRPr sz="1800">
                <a:latin typeface="Arial"/>
                <a:ea typeface="Arial"/>
                <a:cs typeface="Arial"/>
                <a:sym typeface="Arial"/>
              </a:defRPr>
            </a:pPr>
            <a:r>
              <a:rPr lang="en-US" sz="1300" b="0" i="0" baseline="0">
                <a:solidFill>
                  <a:srgbClr val="FFFFFF"/>
                </a:solidFill>
                <a:latin typeface="+mn-lt"/>
              </a:rPr>
              <a:t>  </a:t>
            </a:r>
            <a:r>
              <a:rPr sz="1300" b="0" i="0" baseline="0">
                <a:solidFill>
                  <a:srgbClr val="FFFFFF"/>
                </a:solidFill>
                <a:latin typeface="+mn-lt"/>
              </a:rPr>
              <a:t>White text should be used over dark colors</a:t>
            </a:r>
          </a:p>
          <a:p>
            <a:pPr marL="0" lvl="2" indent="0" algn="l">
              <a:lnSpc>
                <a:spcPct val="100000"/>
              </a:lnSpc>
              <a:spcBef>
                <a:spcPts val="0"/>
              </a:spcBef>
              <a:spcAft>
                <a:spcPts val="300"/>
              </a:spcAft>
              <a:defRPr sz="1800" b="1">
                <a:latin typeface="Arial"/>
                <a:ea typeface="Arial"/>
                <a:cs typeface="Arial"/>
                <a:sym typeface="Arial"/>
              </a:defRPr>
            </a:pPr>
            <a:endParaRPr sz="1300">
              <a:solidFill>
                <a:srgbClr val="FFFFFF"/>
              </a:solidFill>
              <a:latin typeface="+mn-lt"/>
            </a:endParaRPr>
          </a:p>
          <a:p>
            <a:pPr marL="0" lvl="2" indent="0" algn="l">
              <a:lnSpc>
                <a:spcPct val="100000"/>
              </a:lnSpc>
              <a:spcBef>
                <a:spcPts val="0"/>
              </a:spcBef>
              <a:spcAft>
                <a:spcPts val="300"/>
              </a:spcAft>
              <a:defRPr sz="1800" b="1">
                <a:latin typeface="Arial"/>
                <a:ea typeface="Arial"/>
                <a:cs typeface="Arial"/>
                <a:sym typeface="Arial"/>
              </a:defRPr>
            </a:pPr>
            <a:r>
              <a:rPr sz="1200" baseline="0">
                <a:latin typeface="Arial" panose="020B0604020202020204" pitchFamily="34" charset="0"/>
              </a:rPr>
              <a:t>Header font and size: </a:t>
            </a:r>
            <a:r>
              <a:rPr lang="en-US" sz="1200" b="0">
                <a:latin typeface="+mn-lt"/>
              </a:rPr>
              <a:t>Arial</a:t>
            </a:r>
            <a:r>
              <a:rPr sz="1200" b="0">
                <a:latin typeface="+mn-lt"/>
              </a:rPr>
              <a:t>, </a:t>
            </a:r>
            <a:r>
              <a:rPr lang="en-US" sz="1200" b="0">
                <a:latin typeface="+mn-lt"/>
              </a:rPr>
              <a:t>Bold</a:t>
            </a:r>
            <a:r>
              <a:rPr sz="1200" b="0">
                <a:latin typeface="+mn-lt"/>
              </a:rPr>
              <a:t> (</a:t>
            </a:r>
            <a:r>
              <a:rPr lang="en-US" sz="1200" b="0">
                <a:latin typeface="+mn-lt"/>
              </a:rPr>
              <a:t>44</a:t>
            </a:r>
            <a:r>
              <a:rPr sz="1200" b="0">
                <a:latin typeface="+mn-lt"/>
              </a:rPr>
              <a:t>p</a:t>
            </a:r>
            <a:r>
              <a:rPr lang="en-US" sz="1200" b="0">
                <a:latin typeface="+mn-lt"/>
              </a:rPr>
              <a:t>t</a:t>
            </a:r>
            <a:r>
              <a:rPr sz="1200" b="0">
                <a:latin typeface="+mn-lt"/>
              </a:rPr>
              <a:t>)</a:t>
            </a:r>
            <a:endParaRPr lang="en-US" sz="1200" b="0">
              <a:latin typeface="+mn-lt"/>
            </a:endParaRPr>
          </a:p>
          <a:p>
            <a:pPr marL="0" lvl="2" indent="0" algn="l">
              <a:lnSpc>
                <a:spcPct val="100000"/>
              </a:lnSpc>
              <a:spcBef>
                <a:spcPts val="0"/>
              </a:spcBef>
              <a:spcAft>
                <a:spcPts val="300"/>
              </a:spcAft>
              <a:defRPr sz="1800" b="1">
                <a:latin typeface="Arial"/>
                <a:ea typeface="Arial"/>
                <a:cs typeface="Arial"/>
                <a:sym typeface="Arial"/>
              </a:defRPr>
            </a:pPr>
            <a:r>
              <a:rPr lang="en-US" sz="1200" b="1">
                <a:solidFill>
                  <a:schemeClr val="tx2"/>
                </a:solidFill>
                <a:latin typeface="Arial" panose="020B0604020202020204" pitchFamily="34" charset="0"/>
                <a:cs typeface="Arial" panose="020B0604020202020204" pitchFamily="34" charset="0"/>
              </a:rPr>
              <a:t>Subhead font and size: </a:t>
            </a:r>
            <a:r>
              <a:rPr lang="en-US" sz="1200" b="0">
                <a:latin typeface="+mn-lt"/>
              </a:rPr>
              <a:t>Arial, Bold (26pt)</a:t>
            </a:r>
            <a:endParaRPr sz="1200" b="0">
              <a:latin typeface="+mn-lt"/>
            </a:endParaRPr>
          </a:p>
          <a:p>
            <a:pPr marL="0" lvl="2" indent="0" algn="l">
              <a:lnSpc>
                <a:spcPct val="100000"/>
              </a:lnSpc>
              <a:spcBef>
                <a:spcPts val="0"/>
              </a:spcBef>
              <a:spcAft>
                <a:spcPts val="300"/>
              </a:spcAft>
              <a:defRPr sz="1800" b="1">
                <a:latin typeface="Arial"/>
                <a:ea typeface="Arial"/>
                <a:cs typeface="Arial"/>
                <a:sym typeface="Arial"/>
              </a:defRPr>
            </a:pPr>
            <a:r>
              <a:rPr lang="en-US" sz="1200" b="0" i="1" baseline="0">
                <a:latin typeface="+mn-lt"/>
              </a:rPr>
              <a:t>Intro</a:t>
            </a:r>
            <a:r>
              <a:rPr sz="1200" b="0" i="1" baseline="0">
                <a:latin typeface="+mn-lt"/>
              </a:rPr>
              <a:t> font and size: </a:t>
            </a:r>
            <a:r>
              <a:rPr lang="en-US" sz="1200" b="0">
                <a:latin typeface="+mn-lt"/>
              </a:rPr>
              <a:t>Times New Roman</a:t>
            </a:r>
            <a:r>
              <a:rPr sz="1200" b="0">
                <a:latin typeface="+mn-lt"/>
              </a:rPr>
              <a:t>, </a:t>
            </a:r>
            <a:r>
              <a:rPr lang="en-US" sz="1200" b="0">
                <a:latin typeface="+mn-lt"/>
              </a:rPr>
              <a:t>Italic</a:t>
            </a:r>
            <a:r>
              <a:rPr sz="1200" b="0">
                <a:latin typeface="+mn-lt"/>
              </a:rPr>
              <a:t>, (</a:t>
            </a:r>
            <a:r>
              <a:rPr lang="en-US" sz="1200" b="0">
                <a:latin typeface="+mn-lt"/>
              </a:rPr>
              <a:t>28</a:t>
            </a:r>
            <a:r>
              <a:rPr sz="1200" b="0">
                <a:latin typeface="+mn-lt"/>
              </a:rPr>
              <a:t>pt)</a:t>
            </a:r>
          </a:p>
          <a:p>
            <a:pPr marL="0" lvl="2" indent="0" algn="l">
              <a:lnSpc>
                <a:spcPct val="100000"/>
              </a:lnSpc>
              <a:spcBef>
                <a:spcPts val="0"/>
              </a:spcBef>
              <a:spcAft>
                <a:spcPts val="300"/>
              </a:spcAft>
              <a:defRPr sz="1800" b="1">
                <a:latin typeface="Arial"/>
                <a:ea typeface="Arial"/>
                <a:cs typeface="Arial"/>
                <a:sym typeface="Arial"/>
              </a:defRPr>
            </a:pPr>
            <a:r>
              <a:rPr sz="1200" b="0" i="0" baseline="0">
                <a:latin typeface="+mn-lt"/>
              </a:rPr>
              <a:t>Body font and size: </a:t>
            </a:r>
            <a:r>
              <a:rPr lang="en-US" sz="1200" b="0">
                <a:latin typeface="+mn-lt"/>
              </a:rPr>
              <a:t>Times New Roman</a:t>
            </a:r>
            <a:r>
              <a:rPr sz="1200" b="0">
                <a:latin typeface="+mn-lt"/>
              </a:rPr>
              <a:t>, Regular (</a:t>
            </a:r>
            <a:r>
              <a:rPr lang="en-US" sz="1200" b="0">
                <a:latin typeface="+mn-lt"/>
              </a:rPr>
              <a:t>24</a:t>
            </a:r>
            <a:r>
              <a:rPr sz="1200" b="0">
                <a:latin typeface="+mn-lt"/>
              </a:rPr>
              <a:t>pt)</a:t>
            </a:r>
          </a:p>
        </p:txBody>
      </p:sp>
      <p:sp>
        <p:nvSpPr>
          <p:cNvPr id="32" name="Slide Number Placeholder 2">
            <a:extLst>
              <a:ext uri="{FF2B5EF4-FFF2-40B4-BE49-F238E27FC236}">
                <a16:creationId xmlns:a16="http://schemas.microsoft.com/office/drawing/2014/main" id="{7B3DB85B-FB05-0443-B366-1642C8ADC454}"/>
              </a:ext>
            </a:extLst>
          </p:cNvPr>
          <p:cNvSpPr>
            <a:spLocks noGrp="1"/>
          </p:cNvSpPr>
          <p:nvPr>
            <p:ph type="sldNum" sz="quarter" idx="10"/>
          </p:nvPr>
        </p:nvSpPr>
        <p:spPr>
          <a:xfrm>
            <a:off x="11423904" y="6336797"/>
            <a:ext cx="609600" cy="365125"/>
          </a:xfrm>
        </p:spPr>
        <p:txBody>
          <a:bodyPr/>
          <a:lstStyle/>
          <a:p>
            <a:fld id="{E76B6642-1AA4-43CA-96DC-A93A92BF5D52}" type="slidenum">
              <a:rPr lang="en-US" smtClean="0"/>
              <a:pPr/>
              <a:t>‹#›</a:t>
            </a:fld>
            <a:endParaRPr lang="en-US"/>
          </a:p>
        </p:txBody>
      </p:sp>
      <p:sp>
        <p:nvSpPr>
          <p:cNvPr id="33" name="Title 1">
            <a:extLst>
              <a:ext uri="{FF2B5EF4-FFF2-40B4-BE49-F238E27FC236}">
                <a16:creationId xmlns:a16="http://schemas.microsoft.com/office/drawing/2014/main" id="{E2E23831-BCCD-1846-8063-93A4ED39E5B9}"/>
              </a:ext>
            </a:extLst>
          </p:cNvPr>
          <p:cNvSpPr>
            <a:spLocks noGrp="1"/>
          </p:cNvSpPr>
          <p:nvPr>
            <p:ph type="title" hasCustomPrompt="1"/>
          </p:nvPr>
        </p:nvSpPr>
        <p:spPr>
          <a:xfrm>
            <a:off x="914400" y="731520"/>
            <a:ext cx="10363200" cy="483022"/>
          </a:xfrm>
        </p:spPr>
        <p:txBody>
          <a:bodyPr anchor="t"/>
          <a:lstStyle>
            <a:lvl1pPr>
              <a:defRPr/>
            </a:lvl1pPr>
          </a:lstStyle>
          <a:p>
            <a:r>
              <a:rPr lang="en-US"/>
              <a:t>Do’s and </a:t>
            </a:r>
            <a:r>
              <a:rPr lang="en-US" err="1"/>
              <a:t>Dont’s</a:t>
            </a:r>
            <a:endParaRPr lang="en-US"/>
          </a:p>
        </p:txBody>
      </p:sp>
      <p:sp>
        <p:nvSpPr>
          <p:cNvPr id="34" name="Tables and Charts…">
            <a:extLst>
              <a:ext uri="{FF2B5EF4-FFF2-40B4-BE49-F238E27FC236}">
                <a16:creationId xmlns:a16="http://schemas.microsoft.com/office/drawing/2014/main" id="{3ECBA8A8-7D32-8345-9292-C3C2B1E721DB}"/>
              </a:ext>
            </a:extLst>
          </p:cNvPr>
          <p:cNvSpPr/>
          <p:nvPr userDrawn="1"/>
        </p:nvSpPr>
        <p:spPr>
          <a:xfrm>
            <a:off x="914401" y="4803679"/>
            <a:ext cx="5032451" cy="1045222"/>
          </a:xfrm>
          <a:prstGeom prst="rect">
            <a:avLst/>
          </a:prstGeom>
          <a:ln w="12700">
            <a:solidFill>
              <a:schemeClr val="tx2">
                <a:alpha val="46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82880" tIns="182880" rIns="182880" bIns="182880" anchor="ctr"/>
          <a:lstStyle/>
          <a:p>
            <a:pPr marL="0" marR="0" lvl="2" indent="0" algn="l" defTabSz="340097" rtl="0" fontAlgn="auto" latinLnBrk="0" hangingPunct="0">
              <a:lnSpc>
                <a:spcPct val="100000"/>
              </a:lnSpc>
              <a:spcBef>
                <a:spcPts val="0"/>
              </a:spcBef>
              <a:spcAft>
                <a:spcPts val="300"/>
              </a:spcAft>
              <a:buClrTx/>
              <a:buSzTx/>
              <a:buFont typeface="Arial" panose="020B0604020202020204" pitchFamily="34" charset="0"/>
              <a:buNone/>
              <a:tabLst/>
              <a:defRPr sz="3500" spc="-70">
                <a:latin typeface="+mn-lt"/>
                <a:ea typeface="+mn-ea"/>
                <a:cs typeface="+mn-cs"/>
                <a:sym typeface="Georgia"/>
              </a:defRPr>
            </a:pPr>
            <a:r>
              <a:rPr kumimoji="0" sz="1600" b="1" i="0" u="none" strike="noStrike" cap="none" spc="0" normalizeH="0" baseline="0">
                <a:ln>
                  <a:noFill/>
                </a:ln>
                <a:solidFill>
                  <a:srgbClr val="000000"/>
                </a:solidFill>
                <a:effectLst/>
                <a:uFillTx/>
                <a:latin typeface="Arial" panose="020B0604020202020204" pitchFamily="34" charset="0"/>
                <a:ea typeface="+mn-ea"/>
                <a:cs typeface="+mn-cs"/>
                <a:sym typeface="Helvetica Light"/>
              </a:rPr>
              <a:t>Tables and Charts</a:t>
            </a: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r>
              <a:rPr sz="1300" b="0" i="0">
                <a:latin typeface="+mn-lt"/>
              </a:rPr>
              <a:t>Create table and charts in PowerPoint or cut and paste your Excel data directly into PowerPoint:</a:t>
            </a:r>
          </a:p>
          <a:p>
            <a:pPr marL="91438" lvl="2" indent="-91438" algn="l">
              <a:lnSpc>
                <a:spcPct val="100000"/>
              </a:lnSpc>
              <a:spcBef>
                <a:spcPts val="0"/>
              </a:spcBef>
              <a:spcAft>
                <a:spcPts val="300"/>
              </a:spcAft>
              <a:buFont typeface="Arial" panose="020B0604020202020204" pitchFamily="34" charset="0"/>
              <a:buChar char="•"/>
              <a:defRPr sz="1800">
                <a:latin typeface="Arial"/>
                <a:ea typeface="Arial"/>
                <a:cs typeface="Arial"/>
                <a:sym typeface="Arial"/>
              </a:defRPr>
            </a:pPr>
            <a:r>
              <a:rPr kumimoji="0" sz="1300" b="0" i="0" u="none" strike="noStrike" cap="none" spc="0" normalizeH="0" baseline="0">
                <a:ln>
                  <a:noFill/>
                </a:ln>
                <a:solidFill>
                  <a:srgbClr val="000000"/>
                </a:solidFill>
                <a:effectLst/>
                <a:uFillTx/>
                <a:latin typeface="+mn-lt"/>
                <a:cs typeface="Arial"/>
                <a:sym typeface="Helvetica Light"/>
              </a:rPr>
              <a:t>Do</a:t>
            </a:r>
            <a:r>
              <a:rPr sz="1300" b="0" i="0">
                <a:latin typeface="+mn-lt"/>
              </a:rPr>
              <a:t> </a:t>
            </a:r>
            <a:r>
              <a:rPr sz="1300" b="0" i="0" u="none">
                <a:latin typeface="+mn-lt"/>
              </a:rPr>
              <a:t>NOT</a:t>
            </a:r>
            <a:r>
              <a:rPr sz="1300" b="0" i="0">
                <a:latin typeface="+mn-lt"/>
              </a:rPr>
              <a:t> use 3D charts</a:t>
            </a:r>
          </a:p>
        </p:txBody>
      </p:sp>
      <p:sp>
        <p:nvSpPr>
          <p:cNvPr id="35" name="Content Placeholder 12">
            <a:extLst>
              <a:ext uri="{FF2B5EF4-FFF2-40B4-BE49-F238E27FC236}">
                <a16:creationId xmlns:a16="http://schemas.microsoft.com/office/drawing/2014/main" id="{3C2564B5-6F2C-AA43-8401-4631F1226043}"/>
              </a:ext>
            </a:extLst>
          </p:cNvPr>
          <p:cNvSpPr>
            <a:spLocks noGrp="1"/>
          </p:cNvSpPr>
          <p:nvPr>
            <p:ph sz="quarter" idx="12" hasCustomPrompt="1"/>
          </p:nvPr>
        </p:nvSpPr>
        <p:spPr>
          <a:xfrm>
            <a:off x="914397" y="1395457"/>
            <a:ext cx="10363200" cy="483022"/>
          </a:xfrm>
        </p:spPr>
        <p:txBody>
          <a:bodyPr/>
          <a:lstStyle>
            <a:lvl1pPr marL="0" indent="0">
              <a:lnSpc>
                <a:spcPts val="2800"/>
              </a:lnSpc>
              <a:buNone/>
              <a:defRPr sz="2800" b="0" i="1" spc="-100" baseline="0">
                <a:solidFill>
                  <a:schemeClr val="tx1">
                    <a:lumMod val="50000"/>
                    <a:lumOff val="50000"/>
                  </a:schemeClr>
                </a:solidFill>
                <a:latin typeface="Arial" panose="020B0604020202020204" pitchFamily="34" charset="0"/>
                <a:cs typeface="Arial" panose="020B0604020202020204" pitchFamily="34" charset="0"/>
              </a:defRPr>
            </a:lvl1pPr>
            <a:lvl2pPr marL="502920" indent="0">
              <a:buNone/>
              <a:defRPr/>
            </a:lvl2pPr>
          </a:lstStyle>
          <a:p>
            <a:pPr lvl="0"/>
            <a:r>
              <a:rPr lang="en-US"/>
              <a:t>Reference Brand Guidelines</a:t>
            </a:r>
          </a:p>
        </p:txBody>
      </p:sp>
      <p:sp>
        <p:nvSpPr>
          <p:cNvPr id="38" name="Colors…">
            <a:extLst>
              <a:ext uri="{FF2B5EF4-FFF2-40B4-BE49-F238E27FC236}">
                <a16:creationId xmlns:a16="http://schemas.microsoft.com/office/drawing/2014/main" id="{2C190277-A770-D142-B21B-F601A460F4B9}"/>
              </a:ext>
            </a:extLst>
          </p:cNvPr>
          <p:cNvSpPr/>
          <p:nvPr userDrawn="1"/>
        </p:nvSpPr>
        <p:spPr>
          <a:xfrm>
            <a:off x="914401" y="2460460"/>
            <a:ext cx="5032451" cy="2223486"/>
          </a:xfrm>
          <a:prstGeom prst="rect">
            <a:avLst/>
          </a:prstGeom>
          <a:ln w="12700">
            <a:solidFill>
              <a:schemeClr val="tx2">
                <a:alpha val="46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82880" tIns="182880" rIns="182880" bIns="182880" anchor="ctr"/>
          <a:lstStyle/>
          <a:p>
            <a:pPr marL="0" marR="0" lvl="2" indent="0" algn="l" defTabSz="340097" rtl="0" fontAlgn="auto" latinLnBrk="0" hangingPunct="0">
              <a:lnSpc>
                <a:spcPct val="90000"/>
              </a:lnSpc>
              <a:spcBef>
                <a:spcPts val="0"/>
              </a:spcBef>
              <a:spcAft>
                <a:spcPts val="300"/>
              </a:spcAft>
              <a:buClrTx/>
              <a:buSzTx/>
              <a:buFont typeface="Arial" panose="020B0604020202020204" pitchFamily="34" charset="0"/>
              <a:buNone/>
              <a:tabLst/>
              <a:defRPr sz="3500" spc="-70">
                <a:latin typeface="+mn-lt"/>
                <a:ea typeface="+mn-ea"/>
                <a:cs typeface="+mn-cs"/>
                <a:sym typeface="Georgia"/>
              </a:defRPr>
            </a:pPr>
            <a:r>
              <a:rPr kumimoji="0" sz="1600" b="1" i="0" u="none" strike="noStrike" cap="none" spc="0" normalizeH="0" baseline="0">
                <a:ln>
                  <a:noFill/>
                </a:ln>
                <a:solidFill>
                  <a:srgbClr val="000000"/>
                </a:solidFill>
                <a:effectLst/>
                <a:uFillTx/>
                <a:latin typeface="Arial" panose="020B0604020202020204" pitchFamily="34" charset="0"/>
                <a:ea typeface="+mn-ea"/>
                <a:cs typeface="+mn-cs"/>
                <a:sym typeface="Helvetica Light"/>
              </a:rPr>
              <a:t>Colors</a:t>
            </a: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r>
              <a:rPr kumimoji="0" sz="1300" b="0" i="0" u="none" strike="noStrike" cap="none" spc="0" normalizeH="0" baseline="0">
                <a:ln>
                  <a:noFill/>
                </a:ln>
                <a:solidFill>
                  <a:srgbClr val="000000"/>
                </a:solidFill>
                <a:effectLst/>
                <a:uFillTx/>
                <a:latin typeface="+mn-lt"/>
                <a:cs typeface="Arial"/>
                <a:sym typeface="Helvetica Light"/>
              </a:rPr>
              <a:t>Only use </a:t>
            </a:r>
            <a:r>
              <a:rPr kumimoji="0" lang="en-US" sz="1300" b="0" i="0" u="none" strike="noStrike" cap="none" spc="0" normalizeH="0" baseline="0">
                <a:ln>
                  <a:noFill/>
                </a:ln>
                <a:solidFill>
                  <a:srgbClr val="000000"/>
                </a:solidFill>
                <a:effectLst/>
                <a:uFillTx/>
                <a:latin typeface="+mn-lt"/>
                <a:cs typeface="Arial"/>
                <a:sym typeface="Helvetica Light"/>
              </a:rPr>
              <a:t>United Educators</a:t>
            </a:r>
            <a:r>
              <a:rPr kumimoji="0" sz="1300" b="0" i="0" u="none" strike="noStrike" cap="none" spc="0" normalizeH="0" baseline="0">
                <a:ln>
                  <a:noFill/>
                </a:ln>
                <a:solidFill>
                  <a:srgbClr val="000000"/>
                </a:solidFill>
                <a:effectLst/>
                <a:uFillTx/>
                <a:latin typeface="+mn-lt"/>
                <a:cs typeface="Arial"/>
                <a:sym typeface="Helvetica Light"/>
              </a:rPr>
              <a:t> brand colors:</a:t>
            </a:r>
            <a:endParaRPr kumimoji="0" lang="en-US" sz="1300" b="0" i="0" u="none" strike="noStrike" cap="none" spc="0" normalizeH="0" baseline="0">
              <a:ln>
                <a:noFill/>
              </a:ln>
              <a:solidFill>
                <a:srgbClr val="000000"/>
              </a:solidFill>
              <a:effectLst/>
              <a:uFillTx/>
              <a:latin typeface="+mn-lt"/>
              <a:cs typeface="Arial"/>
              <a:sym typeface="Helvetica Light"/>
            </a:endParaRP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endParaRPr kumimoji="0" lang="en-US" sz="500" b="0" i="0" u="none" strike="noStrike" cap="none" spc="0" normalizeH="0" baseline="0">
              <a:ln>
                <a:noFill/>
              </a:ln>
              <a:solidFill>
                <a:srgbClr val="000000"/>
              </a:solidFill>
              <a:effectLst/>
              <a:uFillTx/>
              <a:latin typeface="+mn-lt"/>
              <a:cs typeface="Arial"/>
              <a:sym typeface="Helvetica Light"/>
            </a:endParaRP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r>
              <a:rPr kumimoji="0" lang="en-US" sz="1300" b="1" i="0" u="none" strike="noStrike" cap="none" spc="0" normalizeH="0" baseline="0">
                <a:ln>
                  <a:noFill/>
                </a:ln>
                <a:solidFill>
                  <a:srgbClr val="000000"/>
                </a:solidFill>
                <a:effectLst/>
                <a:uFillTx/>
                <a:latin typeface="+mn-lt"/>
                <a:cs typeface="Arial"/>
                <a:sym typeface="Helvetica Light"/>
              </a:rPr>
              <a:t>Primary colors</a:t>
            </a: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endParaRPr kumimoji="0" lang="en-US" sz="1300" b="1" i="0" u="none" strike="noStrike" cap="none" spc="0" normalizeH="0" baseline="0">
              <a:ln>
                <a:noFill/>
              </a:ln>
              <a:solidFill>
                <a:srgbClr val="000000"/>
              </a:solidFill>
              <a:effectLst/>
              <a:uFillTx/>
              <a:latin typeface="+mn-lt"/>
              <a:cs typeface="Arial"/>
              <a:sym typeface="Helvetica Light"/>
            </a:endParaRP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endParaRPr kumimoji="0" lang="en-US" sz="1300" b="1" i="0" u="none" strike="noStrike" cap="none" spc="0" normalizeH="0" baseline="0">
              <a:ln>
                <a:noFill/>
              </a:ln>
              <a:solidFill>
                <a:srgbClr val="000000"/>
              </a:solidFill>
              <a:effectLst/>
              <a:uFillTx/>
              <a:latin typeface="+mn-lt"/>
              <a:cs typeface="Arial"/>
              <a:sym typeface="Helvetica Light"/>
            </a:endParaRPr>
          </a:p>
          <a:p>
            <a:pPr marL="0" lvl="2" indent="0" algn="l">
              <a:lnSpc>
                <a:spcPct val="100000"/>
              </a:lnSpc>
              <a:spcBef>
                <a:spcPts val="0"/>
              </a:spcBef>
              <a:spcAft>
                <a:spcPts val="300"/>
              </a:spcAft>
              <a:buFont typeface="Arial" panose="020B0604020202020204" pitchFamily="34" charset="0"/>
              <a:buNone/>
              <a:defRPr sz="1800" b="1">
                <a:latin typeface="Arial"/>
                <a:ea typeface="Arial"/>
                <a:cs typeface="Arial"/>
                <a:sym typeface="Arial"/>
              </a:defRPr>
            </a:pPr>
            <a:r>
              <a:rPr kumimoji="0" lang="en-US" sz="1300" b="1" i="0" u="none" strike="noStrike" cap="none" spc="0" normalizeH="0" baseline="0">
                <a:ln>
                  <a:noFill/>
                </a:ln>
                <a:solidFill>
                  <a:srgbClr val="000000"/>
                </a:solidFill>
                <a:effectLst/>
                <a:uFillTx/>
                <a:latin typeface="+mn-lt"/>
                <a:cs typeface="Arial"/>
                <a:sym typeface="Helvetica Light"/>
              </a:rPr>
              <a:t>Secondary colors</a:t>
            </a:r>
            <a:br>
              <a:rPr kumimoji="0" sz="1300" b="0" i="0" u="none" strike="noStrike" cap="none" spc="0" normalizeH="0" baseline="0">
                <a:ln>
                  <a:noFill/>
                </a:ln>
                <a:solidFill>
                  <a:srgbClr val="000000"/>
                </a:solidFill>
                <a:effectLst/>
                <a:uFillTx/>
                <a:latin typeface="+mn-lt"/>
                <a:cs typeface="Arial"/>
                <a:sym typeface="Helvetica Light"/>
              </a:rPr>
            </a:br>
            <a:br>
              <a:rPr kumimoji="0" sz="1300" b="0" i="0" u="none" strike="noStrike" cap="none" spc="0" normalizeH="0" baseline="0">
                <a:ln>
                  <a:noFill/>
                </a:ln>
                <a:solidFill>
                  <a:srgbClr val="000000"/>
                </a:solidFill>
                <a:effectLst/>
                <a:uFillTx/>
                <a:latin typeface="+mn-lt"/>
                <a:cs typeface="Arial"/>
                <a:sym typeface="Helvetica Light"/>
              </a:rPr>
            </a:br>
            <a:endParaRPr kumimoji="0" sz="1300" b="0" i="0" u="none" strike="noStrike" cap="none" spc="0" normalizeH="0" baseline="0">
              <a:ln>
                <a:noFill/>
              </a:ln>
              <a:solidFill>
                <a:srgbClr val="000000"/>
              </a:solidFill>
              <a:effectLst/>
              <a:uFillTx/>
              <a:latin typeface="+mn-lt"/>
              <a:cs typeface="Arial"/>
              <a:sym typeface="Helvetica Light"/>
            </a:endParaRPr>
          </a:p>
        </p:txBody>
      </p:sp>
      <p:grpSp>
        <p:nvGrpSpPr>
          <p:cNvPr id="45" name="Group 44">
            <a:extLst>
              <a:ext uri="{FF2B5EF4-FFF2-40B4-BE49-F238E27FC236}">
                <a16:creationId xmlns:a16="http://schemas.microsoft.com/office/drawing/2014/main" id="{F1D421CE-9924-C04B-B33F-F55A021E185C}"/>
              </a:ext>
            </a:extLst>
          </p:cNvPr>
          <p:cNvGrpSpPr/>
          <p:nvPr userDrawn="1"/>
        </p:nvGrpSpPr>
        <p:grpSpPr>
          <a:xfrm>
            <a:off x="1109961" y="3460882"/>
            <a:ext cx="1416811" cy="410078"/>
            <a:chOff x="802854" y="3465451"/>
            <a:chExt cx="469328" cy="342484"/>
          </a:xfrm>
        </p:grpSpPr>
        <p:sp>
          <p:nvSpPr>
            <p:cNvPr id="46" name="Oval 45">
              <a:extLst>
                <a:ext uri="{FF2B5EF4-FFF2-40B4-BE49-F238E27FC236}">
                  <a16:creationId xmlns:a16="http://schemas.microsoft.com/office/drawing/2014/main" id="{020FCC39-815D-0844-B1CB-48976B5BF7AA}"/>
                </a:ext>
              </a:extLst>
            </p:cNvPr>
            <p:cNvSpPr>
              <a:spLocks noChangeAspect="1"/>
            </p:cNvSpPr>
            <p:nvPr userDrawn="1"/>
          </p:nvSpPr>
          <p:spPr>
            <a:xfrm>
              <a:off x="802854" y="3465451"/>
              <a:ext cx="138086" cy="342484"/>
            </a:xfrm>
            <a:prstGeom prst="ellipse">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7" name="Oval 46">
              <a:extLst>
                <a:ext uri="{FF2B5EF4-FFF2-40B4-BE49-F238E27FC236}">
                  <a16:creationId xmlns:a16="http://schemas.microsoft.com/office/drawing/2014/main" id="{DA872ADC-639D-174A-995D-B427A3A3802A}"/>
                </a:ext>
              </a:extLst>
            </p:cNvPr>
            <p:cNvSpPr>
              <a:spLocks noChangeAspect="1"/>
            </p:cNvSpPr>
            <p:nvPr userDrawn="1"/>
          </p:nvSpPr>
          <p:spPr>
            <a:xfrm>
              <a:off x="968475" y="3465451"/>
              <a:ext cx="138086" cy="342484"/>
            </a:xfrm>
            <a:prstGeom prst="ellipse">
              <a:avLst/>
            </a:prstGeom>
            <a:solidFill>
              <a:schemeClr val="bg1"/>
            </a:solidFill>
            <a:ln w="3175"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8" name="Oval 47">
              <a:extLst>
                <a:ext uri="{FF2B5EF4-FFF2-40B4-BE49-F238E27FC236}">
                  <a16:creationId xmlns:a16="http://schemas.microsoft.com/office/drawing/2014/main" id="{73007ED3-9590-F74D-9105-EBAC015FDFC8}"/>
                </a:ext>
              </a:extLst>
            </p:cNvPr>
            <p:cNvSpPr>
              <a:spLocks noChangeAspect="1"/>
            </p:cNvSpPr>
            <p:nvPr userDrawn="1"/>
          </p:nvSpPr>
          <p:spPr>
            <a:xfrm>
              <a:off x="1134096" y="3465451"/>
              <a:ext cx="138086" cy="342484"/>
            </a:xfrm>
            <a:prstGeom prst="ellipse">
              <a:avLst/>
            </a:prstGeom>
            <a:solidFill>
              <a:schemeClr val="tx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49" name="TextBox 48">
            <a:extLst>
              <a:ext uri="{FF2B5EF4-FFF2-40B4-BE49-F238E27FC236}">
                <a16:creationId xmlns:a16="http://schemas.microsoft.com/office/drawing/2014/main" id="{E54E70B1-3DCC-4C4C-82E9-DBFA511FA77F}"/>
              </a:ext>
            </a:extLst>
          </p:cNvPr>
          <p:cNvSpPr txBox="1"/>
          <p:nvPr userDrawn="1"/>
        </p:nvSpPr>
        <p:spPr>
          <a:xfrm>
            <a:off x="914397" y="273382"/>
            <a:ext cx="10363200" cy="276999"/>
          </a:xfrm>
          <a:prstGeom prst="rect">
            <a:avLst/>
          </a:prstGeom>
          <a:noFill/>
        </p:spPr>
        <p:txBody>
          <a:bodyPr wrap="square" lIns="0" tIns="0" rIns="0" bIns="0" rtlCol="0">
            <a:spAutoFit/>
          </a:bodyPr>
          <a:lstStyle/>
          <a:p>
            <a:pPr algn="ctr"/>
            <a:r>
              <a:rPr lang="en-US" sz="1800" b="1">
                <a:solidFill>
                  <a:schemeClr val="tx2"/>
                </a:solidFill>
                <a:latin typeface="Arial" panose="020B0604020202020204" pitchFamily="34" charset="0"/>
                <a:cs typeface="Arial" panose="020B0604020202020204" pitchFamily="34" charset="0"/>
              </a:rPr>
              <a:t>DELETE THIS SLIDE FROM PRESENTATION</a:t>
            </a:r>
          </a:p>
        </p:txBody>
      </p:sp>
      <p:grpSp>
        <p:nvGrpSpPr>
          <p:cNvPr id="50" name="Group 49">
            <a:extLst>
              <a:ext uri="{FF2B5EF4-FFF2-40B4-BE49-F238E27FC236}">
                <a16:creationId xmlns:a16="http://schemas.microsoft.com/office/drawing/2014/main" id="{FCB1B224-F0BC-1A47-990D-C0D9B3B615AE}"/>
              </a:ext>
            </a:extLst>
          </p:cNvPr>
          <p:cNvGrpSpPr/>
          <p:nvPr userDrawn="1"/>
        </p:nvGrpSpPr>
        <p:grpSpPr>
          <a:xfrm>
            <a:off x="1109962" y="4164171"/>
            <a:ext cx="2938175" cy="410078"/>
            <a:chOff x="1299717" y="3465451"/>
            <a:chExt cx="973290" cy="342484"/>
          </a:xfrm>
        </p:grpSpPr>
        <p:sp>
          <p:nvSpPr>
            <p:cNvPr id="51" name="Oval 50">
              <a:extLst>
                <a:ext uri="{FF2B5EF4-FFF2-40B4-BE49-F238E27FC236}">
                  <a16:creationId xmlns:a16="http://schemas.microsoft.com/office/drawing/2014/main" id="{C441B504-BFC2-4D4E-9779-F62575FDCB98}"/>
                </a:ext>
              </a:extLst>
            </p:cNvPr>
            <p:cNvSpPr>
              <a:spLocks noChangeAspect="1"/>
            </p:cNvSpPr>
            <p:nvPr userDrawn="1"/>
          </p:nvSpPr>
          <p:spPr>
            <a:xfrm>
              <a:off x="1299717" y="3465451"/>
              <a:ext cx="138086" cy="342484"/>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2" name="Oval 51">
              <a:extLst>
                <a:ext uri="{FF2B5EF4-FFF2-40B4-BE49-F238E27FC236}">
                  <a16:creationId xmlns:a16="http://schemas.microsoft.com/office/drawing/2014/main" id="{236FD0B8-5412-1A4E-A0CE-9FA66B6657BB}"/>
                </a:ext>
              </a:extLst>
            </p:cNvPr>
            <p:cNvSpPr>
              <a:spLocks noChangeAspect="1"/>
            </p:cNvSpPr>
            <p:nvPr userDrawn="1"/>
          </p:nvSpPr>
          <p:spPr>
            <a:xfrm>
              <a:off x="1465338" y="3465451"/>
              <a:ext cx="138086" cy="342484"/>
            </a:xfrm>
            <a:prstGeom prst="ellips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3" name="Oval 52">
              <a:extLst>
                <a:ext uri="{FF2B5EF4-FFF2-40B4-BE49-F238E27FC236}">
                  <a16:creationId xmlns:a16="http://schemas.microsoft.com/office/drawing/2014/main" id="{683A57CF-962D-4746-AB88-EA623710AC5F}"/>
                </a:ext>
              </a:extLst>
            </p:cNvPr>
            <p:cNvSpPr>
              <a:spLocks noChangeAspect="1"/>
            </p:cNvSpPr>
            <p:nvPr userDrawn="1"/>
          </p:nvSpPr>
          <p:spPr>
            <a:xfrm>
              <a:off x="1630959" y="3465451"/>
              <a:ext cx="138086" cy="342484"/>
            </a:xfrm>
            <a:prstGeom prst="ellipse">
              <a:avLst/>
            </a:prstGeom>
            <a:solidFill>
              <a:schemeClr val="accent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4" name="Oval 53">
              <a:extLst>
                <a:ext uri="{FF2B5EF4-FFF2-40B4-BE49-F238E27FC236}">
                  <a16:creationId xmlns:a16="http://schemas.microsoft.com/office/drawing/2014/main" id="{6D66FBBC-FDD1-9341-889F-45B70D2693BE}"/>
                </a:ext>
              </a:extLst>
            </p:cNvPr>
            <p:cNvSpPr>
              <a:spLocks noChangeAspect="1"/>
            </p:cNvSpPr>
            <p:nvPr userDrawn="1"/>
          </p:nvSpPr>
          <p:spPr>
            <a:xfrm>
              <a:off x="1796580" y="3465451"/>
              <a:ext cx="138086" cy="342484"/>
            </a:xfrm>
            <a:prstGeom prst="ellipse">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5" name="Oval 54">
              <a:extLst>
                <a:ext uri="{FF2B5EF4-FFF2-40B4-BE49-F238E27FC236}">
                  <a16:creationId xmlns:a16="http://schemas.microsoft.com/office/drawing/2014/main" id="{3322071F-382B-D647-8357-C95D03E3199E}"/>
                </a:ext>
              </a:extLst>
            </p:cNvPr>
            <p:cNvSpPr>
              <a:spLocks noChangeAspect="1"/>
            </p:cNvSpPr>
            <p:nvPr userDrawn="1"/>
          </p:nvSpPr>
          <p:spPr>
            <a:xfrm>
              <a:off x="1969300" y="3465451"/>
              <a:ext cx="138086" cy="342484"/>
            </a:xfrm>
            <a:prstGeom prst="ellipse">
              <a:avLst/>
            </a:prstGeom>
            <a:solidFill>
              <a:schemeClr val="accent5"/>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6" name="Oval 55">
              <a:extLst>
                <a:ext uri="{FF2B5EF4-FFF2-40B4-BE49-F238E27FC236}">
                  <a16:creationId xmlns:a16="http://schemas.microsoft.com/office/drawing/2014/main" id="{7E2443F4-206D-964D-88AE-DD8F19632193}"/>
                </a:ext>
              </a:extLst>
            </p:cNvPr>
            <p:cNvSpPr>
              <a:spLocks noChangeAspect="1"/>
            </p:cNvSpPr>
            <p:nvPr userDrawn="1"/>
          </p:nvSpPr>
          <p:spPr>
            <a:xfrm>
              <a:off x="2134921" y="3465451"/>
              <a:ext cx="138086" cy="342484"/>
            </a:xfrm>
            <a:prstGeom prst="ellipse">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450" tIns="44450" rIns="44450" bIns="4445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57" name="Content Placeholder 7">
            <a:extLst>
              <a:ext uri="{FF2B5EF4-FFF2-40B4-BE49-F238E27FC236}">
                <a16:creationId xmlns:a16="http://schemas.microsoft.com/office/drawing/2014/main" id="{9C90F4E6-78DD-714E-8FEA-404F43584594}"/>
              </a:ext>
            </a:extLst>
          </p:cNvPr>
          <p:cNvSpPr>
            <a:spLocks noGrp="1"/>
          </p:cNvSpPr>
          <p:nvPr>
            <p:ph sz="quarter" idx="19" hasCustomPrompt="1"/>
          </p:nvPr>
        </p:nvSpPr>
        <p:spPr>
          <a:xfrm>
            <a:off x="4565227" y="6336796"/>
            <a:ext cx="6712373" cy="365125"/>
          </a:xfrm>
        </p:spPr>
        <p:txBody>
          <a:bodyPr anchor="ctr"/>
          <a:lstStyle>
            <a:lvl1pPr marL="0" indent="0" algn="r">
              <a:buNone/>
              <a:defRPr sz="1100" spc="0">
                <a:latin typeface="Arial" panose="020B0604020202020204" pitchFamily="34" charset="0"/>
                <a:cs typeface="Arial" panose="020B0604020202020204" pitchFamily="34" charset="0"/>
              </a:defRPr>
            </a:lvl1pPr>
          </a:lstStyle>
          <a:p>
            <a:pPr lvl="0"/>
            <a:r>
              <a:rPr lang="en-US"/>
              <a:t>Footer</a:t>
            </a:r>
          </a:p>
        </p:txBody>
      </p:sp>
      <p:pic>
        <p:nvPicPr>
          <p:cNvPr id="24" name="Picture 23">
            <a:extLst>
              <a:ext uri="{FF2B5EF4-FFF2-40B4-BE49-F238E27FC236}">
                <a16:creationId xmlns:a16="http://schemas.microsoft.com/office/drawing/2014/main" id="{DF1D1019-84DA-F63A-20E4-E7826672DE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spTree>
    <p:extLst>
      <p:ext uri="{BB962C8B-B14F-4D97-AF65-F5344CB8AC3E}">
        <p14:creationId xmlns:p14="http://schemas.microsoft.com/office/powerpoint/2010/main" val="2703486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 2 Lines">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4343401"/>
          </a:xfrm>
          <a:solidFill>
            <a:schemeClr val="bg2"/>
          </a:solidFill>
        </p:spPr>
        <p:txBody>
          <a:bodyPr/>
          <a:lstStyle/>
          <a:p>
            <a:r>
              <a:rPr lang="en-US"/>
              <a:t>Click icon to add picture</a:t>
            </a:r>
          </a:p>
        </p:txBody>
      </p:sp>
      <p:sp>
        <p:nvSpPr>
          <p:cNvPr id="18" name="Subtitle 2"/>
          <p:cNvSpPr>
            <a:spLocks noGrp="1"/>
          </p:cNvSpPr>
          <p:nvPr>
            <p:ph type="subTitle" idx="1"/>
          </p:nvPr>
        </p:nvSpPr>
        <p:spPr>
          <a:xfrm>
            <a:off x="914400" y="5715001"/>
            <a:ext cx="10363200" cy="381001"/>
          </a:xfrm>
          <a:noFill/>
        </p:spPr>
        <p:txBody>
          <a:bodyPr>
            <a:noAutofit/>
          </a:bodyPr>
          <a:lstStyle>
            <a:lvl1pPr marL="0" indent="0" algn="l">
              <a:buNone/>
              <a:defRPr sz="2800" b="0" i="1" baseline="0">
                <a:solidFill>
                  <a:schemeClr val="bg1">
                    <a:lumMod val="50000"/>
                  </a:schemeClr>
                </a:solidFill>
                <a:latin typeface="+mn-lt"/>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Title 2">
            <a:extLst>
              <a:ext uri="{FF2B5EF4-FFF2-40B4-BE49-F238E27FC236}">
                <a16:creationId xmlns:a16="http://schemas.microsoft.com/office/drawing/2014/main" id="{27447546-09FF-6245-BA13-6BA40FBD2A5C}"/>
              </a:ext>
            </a:extLst>
          </p:cNvPr>
          <p:cNvSpPr>
            <a:spLocks noGrp="1"/>
          </p:cNvSpPr>
          <p:nvPr>
            <p:ph type="title"/>
          </p:nvPr>
        </p:nvSpPr>
        <p:spPr>
          <a:xfrm>
            <a:off x="914400" y="4648200"/>
            <a:ext cx="10363200" cy="1051560"/>
          </a:xfrm>
        </p:spPr>
        <p:txBody>
          <a:bodyPr anchor="b">
            <a:normAutofit/>
          </a:bodyPr>
          <a:lstStyle>
            <a:lvl1pPr algn="l">
              <a:lnSpc>
                <a:spcPts val="3800"/>
              </a:lnSpc>
              <a:defRPr/>
            </a:lvl1pPr>
          </a:lstStyle>
          <a:p>
            <a:r>
              <a:rPr lang="en-US"/>
              <a:t>Click to edit Master title style</a:t>
            </a:r>
          </a:p>
        </p:txBody>
      </p:sp>
      <p:sp>
        <p:nvSpPr>
          <p:cNvPr id="9" name="Picture Placeholder 5">
            <a:extLst>
              <a:ext uri="{FF2B5EF4-FFF2-40B4-BE49-F238E27FC236}">
                <a16:creationId xmlns:a16="http://schemas.microsoft.com/office/drawing/2014/main" id="{6180D375-9E05-FD42-9241-21F949177BF1}"/>
              </a:ext>
            </a:extLst>
          </p:cNvPr>
          <p:cNvSpPr>
            <a:spLocks noGrp="1"/>
          </p:cNvSpPr>
          <p:nvPr>
            <p:ph type="pic" sz="quarter" idx="15"/>
          </p:nvPr>
        </p:nvSpPr>
        <p:spPr>
          <a:xfrm>
            <a:off x="11582400" y="-1509"/>
            <a:ext cx="304800" cy="548640"/>
          </a:xfrm>
          <a:blipFill>
            <a:blip r:embed="rId2"/>
            <a:stretch>
              <a:fillRect/>
            </a:stretch>
          </a:blipFill>
        </p:spPr>
        <p:txBody>
          <a:bodyPr/>
          <a:lstStyle>
            <a:lvl1pPr>
              <a:defRPr>
                <a:noFill/>
              </a:defRPr>
            </a:lvl1pPr>
          </a:lstStyle>
          <a:p>
            <a:endParaRPr lang="en-US"/>
          </a:p>
        </p:txBody>
      </p:sp>
      <p:pic>
        <p:nvPicPr>
          <p:cNvPr id="7" name="Picture 6">
            <a:extLst>
              <a:ext uri="{FF2B5EF4-FFF2-40B4-BE49-F238E27FC236}">
                <a16:creationId xmlns:a16="http://schemas.microsoft.com/office/drawing/2014/main" id="{AC8010A2-5686-7149-8DF8-8C379C64DEB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4399" y="6216472"/>
            <a:ext cx="1816608" cy="468760"/>
          </a:xfrm>
          <a:prstGeom prst="rect">
            <a:avLst/>
          </a:prstGeom>
        </p:spPr>
      </p:pic>
    </p:spTree>
    <p:extLst>
      <p:ext uri="{BB962C8B-B14F-4D97-AF65-F5344CB8AC3E}">
        <p14:creationId xmlns:p14="http://schemas.microsoft.com/office/powerpoint/2010/main" val="3643421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5D83-7BEC-0145-8878-7B910C71F246}"/>
              </a:ext>
            </a:extLst>
          </p:cNvPr>
          <p:cNvSpPr>
            <a:spLocks noGrp="1"/>
          </p:cNvSpPr>
          <p:nvPr>
            <p:ph type="title"/>
          </p:nvPr>
        </p:nvSpPr>
        <p:spPr/>
        <p:txBody>
          <a:bodyPr/>
          <a:lstStyle/>
          <a:p>
            <a:r>
              <a:rPr lang="en-US"/>
              <a:t>Click to edit Master title style</a:t>
            </a:r>
          </a:p>
        </p:txBody>
      </p:sp>
      <p:pic>
        <p:nvPicPr>
          <p:cNvPr id="21" name="Picture 20">
            <a:extLst>
              <a:ext uri="{FF2B5EF4-FFF2-40B4-BE49-F238E27FC236}">
                <a16:creationId xmlns:a16="http://schemas.microsoft.com/office/drawing/2014/main" id="{39AA0F3D-8656-5E41-B6FE-7813ECFBF6D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82399" y="0"/>
            <a:ext cx="304799" cy="546754"/>
          </a:xfrm>
          <a:prstGeom prst="rect">
            <a:avLst/>
          </a:prstGeom>
        </p:spPr>
      </p:pic>
      <p:sp>
        <p:nvSpPr>
          <p:cNvPr id="10" name="Content Placeholder 9">
            <a:extLst>
              <a:ext uri="{FF2B5EF4-FFF2-40B4-BE49-F238E27FC236}">
                <a16:creationId xmlns:a16="http://schemas.microsoft.com/office/drawing/2014/main" id="{BBA84E8D-8A0B-5C43-8BFF-B6CC6842BF31}"/>
              </a:ext>
            </a:extLst>
          </p:cNvPr>
          <p:cNvSpPr>
            <a:spLocks noGrp="1"/>
          </p:cNvSpPr>
          <p:nvPr>
            <p:ph sz="quarter" idx="12"/>
          </p:nvPr>
        </p:nvSpPr>
        <p:spPr>
          <a:xfrm>
            <a:off x="914400" y="1381760"/>
            <a:ext cx="4876800" cy="4561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D751E8BC-BE8D-D04E-B471-D99D713C6FD1}"/>
              </a:ext>
            </a:extLst>
          </p:cNvPr>
          <p:cNvSpPr>
            <a:spLocks noGrp="1"/>
          </p:cNvSpPr>
          <p:nvPr>
            <p:ph sz="quarter" idx="13"/>
          </p:nvPr>
        </p:nvSpPr>
        <p:spPr>
          <a:xfrm>
            <a:off x="6400800" y="1381760"/>
            <a:ext cx="4876800" cy="4561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9A20167-C825-614C-8454-834BB60D73AF}"/>
              </a:ext>
            </a:extLst>
          </p:cNvPr>
          <p:cNvSpPr>
            <a:spLocks noGrp="1"/>
          </p:cNvSpPr>
          <p:nvPr>
            <p:ph type="sldNum" sz="quarter" idx="15"/>
          </p:nvPr>
        </p:nvSpPr>
        <p:spPr/>
        <p:txBody>
          <a:bodyPr/>
          <a:lstStyle/>
          <a:p>
            <a:fld id="{E76B6642-1AA4-43CA-96DC-A93A92BF5D52}" type="slidenum">
              <a:rPr lang="en-US" smtClean="0"/>
              <a:pPr/>
              <a:t>‹#›</a:t>
            </a:fld>
            <a:endParaRPr lang="en-US"/>
          </a:p>
        </p:txBody>
      </p:sp>
      <p:sp>
        <p:nvSpPr>
          <p:cNvPr id="9" name="Content Placeholder 7">
            <a:extLst>
              <a:ext uri="{FF2B5EF4-FFF2-40B4-BE49-F238E27FC236}">
                <a16:creationId xmlns:a16="http://schemas.microsoft.com/office/drawing/2014/main" id="{F000D12C-8183-9542-9CA3-D219815943F3}"/>
              </a:ext>
            </a:extLst>
          </p:cNvPr>
          <p:cNvSpPr>
            <a:spLocks noGrp="1"/>
          </p:cNvSpPr>
          <p:nvPr>
            <p:ph sz="quarter" idx="19" hasCustomPrompt="1"/>
          </p:nvPr>
        </p:nvSpPr>
        <p:spPr>
          <a:xfrm>
            <a:off x="4565227" y="6336792"/>
            <a:ext cx="6712373" cy="365125"/>
          </a:xfrm>
        </p:spPr>
        <p:txBody>
          <a:bodyPr anchor="ctr"/>
          <a:lstStyle>
            <a:lvl1pPr marL="0" indent="0" algn="r">
              <a:buNone/>
              <a:defRPr sz="1100" spc="0">
                <a:latin typeface="Arial" panose="020B0604020202020204" pitchFamily="34" charset="0"/>
                <a:cs typeface="Arial" panose="020B0604020202020204" pitchFamily="34" charset="0"/>
              </a:defRPr>
            </a:lvl1pPr>
          </a:lstStyle>
          <a:p>
            <a:pPr lvl="0"/>
            <a:r>
              <a:rPr lang="en-US"/>
              <a:t>Footer</a:t>
            </a:r>
          </a:p>
        </p:txBody>
      </p:sp>
      <p:pic>
        <p:nvPicPr>
          <p:cNvPr id="14" name="Picture 13">
            <a:extLst>
              <a:ext uri="{FF2B5EF4-FFF2-40B4-BE49-F238E27FC236}">
                <a16:creationId xmlns:a16="http://schemas.microsoft.com/office/drawing/2014/main" id="{AE4D5DFF-F27B-A747-AD54-FC7A31E815A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4399" y="6284973"/>
            <a:ext cx="1816608" cy="468760"/>
          </a:xfrm>
          <a:prstGeom prst="rect">
            <a:avLst/>
          </a:prstGeom>
        </p:spPr>
      </p:pic>
    </p:spTree>
    <p:extLst>
      <p:ext uri="{BB962C8B-B14F-4D97-AF65-F5344CB8AC3E}">
        <p14:creationId xmlns:p14="http://schemas.microsoft.com/office/powerpoint/2010/main" val="2834169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906" y="228601"/>
            <a:ext cx="1441295" cy="388723"/>
          </a:xfrm>
          <a:prstGeom prst="rect">
            <a:avLst/>
          </a:prstGeom>
        </p:spPr>
      </p:pic>
      <p:sp>
        <p:nvSpPr>
          <p:cNvPr id="13" name="Content Placeholder 12">
            <a:extLst>
              <a:ext uri="{FF2B5EF4-FFF2-40B4-BE49-F238E27FC236}">
                <a16:creationId xmlns:a16="http://schemas.microsoft.com/office/drawing/2014/main" id="{1FD2A798-DBEA-584C-8BC4-03C1EE1AFE54}"/>
              </a:ext>
            </a:extLst>
          </p:cNvPr>
          <p:cNvSpPr>
            <a:spLocks noGrp="1"/>
          </p:cNvSpPr>
          <p:nvPr>
            <p:ph sz="quarter" idx="12"/>
          </p:nvPr>
        </p:nvSpPr>
        <p:spPr>
          <a:xfrm>
            <a:off x="914400" y="1353717"/>
            <a:ext cx="10363201" cy="458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4" name="Picture 13">
            <a:extLst>
              <a:ext uri="{FF2B5EF4-FFF2-40B4-BE49-F238E27FC236}">
                <a16:creationId xmlns:a16="http://schemas.microsoft.com/office/drawing/2014/main" id="{94A1C73D-1CF2-BE48-8F41-4B726AECEBC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582399" y="0"/>
            <a:ext cx="304799" cy="546754"/>
          </a:xfrm>
          <a:prstGeom prst="rect">
            <a:avLst/>
          </a:prstGeom>
        </p:spPr>
      </p:pic>
      <p:sp>
        <p:nvSpPr>
          <p:cNvPr id="18" name="Title 17">
            <a:extLst>
              <a:ext uri="{FF2B5EF4-FFF2-40B4-BE49-F238E27FC236}">
                <a16:creationId xmlns:a16="http://schemas.microsoft.com/office/drawing/2014/main" id="{B0B679A2-6B31-7B44-95F6-DC563F8430B8}"/>
              </a:ext>
            </a:extLst>
          </p:cNvPr>
          <p:cNvSpPr>
            <a:spLocks noGrp="1"/>
          </p:cNvSpPr>
          <p:nvPr>
            <p:ph type="title" hasCustomPrompt="1"/>
          </p:nvPr>
        </p:nvSpPr>
        <p:spPr/>
        <p:txBody>
          <a:bodyPr/>
          <a:lstStyle/>
          <a:p>
            <a:r>
              <a:rPr lang="en-US"/>
              <a:t>Agenda</a:t>
            </a:r>
          </a:p>
        </p:txBody>
      </p:sp>
      <p:sp>
        <p:nvSpPr>
          <p:cNvPr id="3" name="Slide Number Placeholder 2">
            <a:extLst>
              <a:ext uri="{FF2B5EF4-FFF2-40B4-BE49-F238E27FC236}">
                <a16:creationId xmlns:a16="http://schemas.microsoft.com/office/drawing/2014/main" id="{DBC7F68D-D7CE-8848-81BC-CF16E1BD0657}"/>
              </a:ext>
            </a:extLst>
          </p:cNvPr>
          <p:cNvSpPr>
            <a:spLocks noGrp="1"/>
          </p:cNvSpPr>
          <p:nvPr>
            <p:ph type="sldNum" sz="quarter" idx="14"/>
          </p:nvPr>
        </p:nvSpPr>
        <p:spPr/>
        <p:txBody>
          <a:bodyPr/>
          <a:lstStyle/>
          <a:p>
            <a:fld id="{E76B6642-1AA4-43CA-96DC-A93A92BF5D52}" type="slidenum">
              <a:rPr lang="en-US" smtClean="0"/>
              <a:pPr/>
              <a:t>‹#›</a:t>
            </a:fld>
            <a:endParaRPr lang="en-US"/>
          </a:p>
        </p:txBody>
      </p:sp>
      <p:sp>
        <p:nvSpPr>
          <p:cNvPr id="9" name="Content Placeholder 7">
            <a:extLst>
              <a:ext uri="{FF2B5EF4-FFF2-40B4-BE49-F238E27FC236}">
                <a16:creationId xmlns:a16="http://schemas.microsoft.com/office/drawing/2014/main" id="{30A246F9-006B-9B48-BADB-1E79DAA73B74}"/>
              </a:ext>
            </a:extLst>
          </p:cNvPr>
          <p:cNvSpPr>
            <a:spLocks noGrp="1"/>
          </p:cNvSpPr>
          <p:nvPr>
            <p:ph sz="quarter" idx="19" hasCustomPrompt="1"/>
          </p:nvPr>
        </p:nvSpPr>
        <p:spPr>
          <a:xfrm>
            <a:off x="4565227" y="6336792"/>
            <a:ext cx="6712373" cy="365125"/>
          </a:xfrm>
        </p:spPr>
        <p:txBody>
          <a:bodyPr anchor="ctr"/>
          <a:lstStyle>
            <a:lvl1pPr marL="0" indent="0" algn="r">
              <a:buNone/>
              <a:defRPr sz="1100" spc="0">
                <a:latin typeface="Arial" panose="020B0604020202020204" pitchFamily="34" charset="0"/>
                <a:cs typeface="Arial" panose="020B0604020202020204" pitchFamily="34" charset="0"/>
              </a:defRPr>
            </a:lvl1pPr>
          </a:lstStyle>
          <a:p>
            <a:pPr lvl="0"/>
            <a:r>
              <a:rPr lang="en-US"/>
              <a:t>Footer</a:t>
            </a:r>
          </a:p>
        </p:txBody>
      </p:sp>
      <p:pic>
        <p:nvPicPr>
          <p:cNvPr id="12" name="Picture 11">
            <a:extLst>
              <a:ext uri="{FF2B5EF4-FFF2-40B4-BE49-F238E27FC236}">
                <a16:creationId xmlns:a16="http://schemas.microsoft.com/office/drawing/2014/main" id="{2F27FDC3-2533-2B4B-A586-3FCAA85508E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399" y="6284973"/>
            <a:ext cx="1816608" cy="468760"/>
          </a:xfrm>
          <a:prstGeom prst="rect">
            <a:avLst/>
          </a:prstGeom>
        </p:spPr>
      </p:pic>
    </p:spTree>
    <p:extLst>
      <p:ext uri="{BB962C8B-B14F-4D97-AF65-F5344CB8AC3E}">
        <p14:creationId xmlns:p14="http://schemas.microsoft.com/office/powerpoint/2010/main" val="4974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2 Lines">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4343401"/>
          </a:xfrm>
          <a:solidFill>
            <a:schemeClr val="bg2"/>
          </a:solidFill>
        </p:spPr>
        <p:txBody>
          <a:bodyPr/>
          <a:lstStyle/>
          <a:p>
            <a:r>
              <a:rPr lang="en-US"/>
              <a:t>Click icon to add picture</a:t>
            </a:r>
          </a:p>
        </p:txBody>
      </p:sp>
      <p:sp>
        <p:nvSpPr>
          <p:cNvPr id="18" name="Subtitle 2"/>
          <p:cNvSpPr>
            <a:spLocks noGrp="1"/>
          </p:cNvSpPr>
          <p:nvPr>
            <p:ph type="subTitle" idx="1"/>
          </p:nvPr>
        </p:nvSpPr>
        <p:spPr>
          <a:xfrm>
            <a:off x="914400" y="5715005"/>
            <a:ext cx="10363200" cy="381001"/>
          </a:xfrm>
          <a:noFill/>
        </p:spPr>
        <p:txBody>
          <a:bodyPr>
            <a:noAutofit/>
          </a:bodyPr>
          <a:lstStyle>
            <a:lvl1pPr marL="0" indent="0" algn="l">
              <a:buNone/>
              <a:defRPr sz="2800" b="0" i="1" baseline="0">
                <a:solidFill>
                  <a:schemeClr val="bg1">
                    <a:lumMod val="50000"/>
                  </a:schemeClr>
                </a:solidFill>
                <a:latin typeface="+mn-lt"/>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Title 2">
            <a:extLst>
              <a:ext uri="{FF2B5EF4-FFF2-40B4-BE49-F238E27FC236}">
                <a16:creationId xmlns:a16="http://schemas.microsoft.com/office/drawing/2014/main" id="{27447546-09FF-6245-BA13-6BA40FBD2A5C}"/>
              </a:ext>
            </a:extLst>
          </p:cNvPr>
          <p:cNvSpPr>
            <a:spLocks noGrp="1"/>
          </p:cNvSpPr>
          <p:nvPr>
            <p:ph type="title"/>
          </p:nvPr>
        </p:nvSpPr>
        <p:spPr>
          <a:xfrm>
            <a:off x="914400" y="4648200"/>
            <a:ext cx="10363200" cy="1051560"/>
          </a:xfrm>
        </p:spPr>
        <p:txBody>
          <a:bodyPr>
            <a:normAutofit/>
          </a:bodyPr>
          <a:lstStyle>
            <a:lvl1pPr algn="l">
              <a:lnSpc>
                <a:spcPts val="3800"/>
              </a:lnSpc>
              <a:defRPr/>
            </a:lvl1pPr>
          </a:lstStyle>
          <a:p>
            <a:r>
              <a:rPr lang="en-US"/>
              <a:t>Click to edit Master title style</a:t>
            </a:r>
          </a:p>
        </p:txBody>
      </p:sp>
      <p:sp>
        <p:nvSpPr>
          <p:cNvPr id="10" name="Picture Placeholder 5">
            <a:extLst>
              <a:ext uri="{FF2B5EF4-FFF2-40B4-BE49-F238E27FC236}">
                <a16:creationId xmlns:a16="http://schemas.microsoft.com/office/drawing/2014/main" id="{68134DA3-D9DF-7C48-A2FE-92F9D4AEC78E}"/>
              </a:ext>
            </a:extLst>
          </p:cNvPr>
          <p:cNvSpPr>
            <a:spLocks noGrp="1"/>
          </p:cNvSpPr>
          <p:nvPr>
            <p:ph type="pic" sz="quarter" idx="15"/>
          </p:nvPr>
        </p:nvSpPr>
        <p:spPr>
          <a:xfrm>
            <a:off x="11633200" y="-1510"/>
            <a:ext cx="254000" cy="631430"/>
          </a:xfrm>
          <a:blipFill>
            <a:blip r:embed="rId2"/>
            <a:stretch>
              <a:fillRect/>
            </a:stretch>
          </a:blipFill>
        </p:spPr>
        <p:txBody>
          <a:bodyPr/>
          <a:lstStyle>
            <a:lvl1pPr>
              <a:buNone/>
              <a:defRPr>
                <a:noFill/>
              </a:defRPr>
            </a:lvl1pPr>
          </a:lstStyle>
          <a:p>
            <a:endParaRPr lang="en-US"/>
          </a:p>
        </p:txBody>
      </p:sp>
      <p:pic>
        <p:nvPicPr>
          <p:cNvPr id="13" name="Picture 12">
            <a:extLst>
              <a:ext uri="{FF2B5EF4-FFF2-40B4-BE49-F238E27FC236}">
                <a16:creationId xmlns:a16="http://schemas.microsoft.com/office/drawing/2014/main" id="{A2B837F7-FEE2-0040-BF5D-3164AA01CE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FDB3D905-A328-B89B-18EA-681F4924145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161994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16351F-38C5-7F4F-BE13-0FDA2F2F39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4401" y="1295401"/>
            <a:ext cx="1625600" cy="2916033"/>
          </a:xfrm>
          <a:prstGeom prst="rect">
            <a:avLst/>
          </a:prstGeom>
        </p:spPr>
      </p:pic>
      <p:sp>
        <p:nvSpPr>
          <p:cNvPr id="2" name="Title 1">
            <a:extLst>
              <a:ext uri="{FF2B5EF4-FFF2-40B4-BE49-F238E27FC236}">
                <a16:creationId xmlns:a16="http://schemas.microsoft.com/office/drawing/2014/main" id="{CDA901E6-1803-B54C-A68A-3D09C3816B93}"/>
              </a:ext>
            </a:extLst>
          </p:cNvPr>
          <p:cNvSpPr>
            <a:spLocks noGrp="1"/>
          </p:cNvSpPr>
          <p:nvPr>
            <p:ph type="title" hasCustomPrompt="1"/>
          </p:nvPr>
        </p:nvSpPr>
        <p:spPr>
          <a:xfrm>
            <a:off x="3149600" y="990600"/>
            <a:ext cx="8128000" cy="2781300"/>
          </a:xfrm>
        </p:spPr>
        <p:txBody>
          <a:bodyPr anchor="b"/>
          <a:lstStyle/>
          <a:p>
            <a:r>
              <a:rPr lang="en-US"/>
              <a:t>Click to edit Master </a:t>
            </a:r>
            <a:br>
              <a:rPr lang="en-US"/>
            </a:br>
            <a:r>
              <a:rPr lang="en-US"/>
              <a:t>title style</a:t>
            </a:r>
          </a:p>
        </p:txBody>
      </p:sp>
      <p:sp>
        <p:nvSpPr>
          <p:cNvPr id="9" name="Subtitle 2">
            <a:extLst>
              <a:ext uri="{FF2B5EF4-FFF2-40B4-BE49-F238E27FC236}">
                <a16:creationId xmlns:a16="http://schemas.microsoft.com/office/drawing/2014/main" id="{51270F0E-7AC9-3D4F-8542-D04193F7DCDA}"/>
              </a:ext>
            </a:extLst>
          </p:cNvPr>
          <p:cNvSpPr>
            <a:spLocks noGrp="1"/>
          </p:cNvSpPr>
          <p:nvPr>
            <p:ph type="subTitle" idx="1"/>
          </p:nvPr>
        </p:nvSpPr>
        <p:spPr>
          <a:xfrm>
            <a:off x="3149600" y="3863340"/>
            <a:ext cx="8128000" cy="1470660"/>
          </a:xfrm>
          <a:noFill/>
        </p:spPr>
        <p:txBody>
          <a:bodyPr>
            <a:noAutofit/>
          </a:bodyPr>
          <a:lstStyle>
            <a:lvl1pPr marL="0" indent="0" algn="l">
              <a:buNone/>
              <a:defRPr sz="2800" b="0" i="1" baseline="0">
                <a:solidFill>
                  <a:schemeClr val="bg1">
                    <a:lumMod val="50000"/>
                  </a:schemeClr>
                </a:solidFill>
                <a:latin typeface="+mn-lt"/>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7BA3F6B4-14E0-7346-BF41-1B5EFF0F91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4401" y="1"/>
            <a:ext cx="1625600" cy="2916033"/>
          </a:xfrm>
          <a:prstGeom prst="rect">
            <a:avLst/>
          </a:prstGeom>
        </p:spPr>
      </p:pic>
      <p:pic>
        <p:nvPicPr>
          <p:cNvPr id="12" name="Picture 11">
            <a:extLst>
              <a:ext uri="{FF2B5EF4-FFF2-40B4-BE49-F238E27FC236}">
                <a16:creationId xmlns:a16="http://schemas.microsoft.com/office/drawing/2014/main" id="{67B20C08-770E-D844-9AA6-16AF4684A8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4399" y="6284973"/>
            <a:ext cx="1816608" cy="468760"/>
          </a:xfrm>
          <a:prstGeom prst="rect">
            <a:avLst/>
          </a:prstGeom>
        </p:spPr>
      </p:pic>
    </p:spTree>
    <p:extLst>
      <p:ext uri="{BB962C8B-B14F-4D97-AF65-F5344CB8AC3E}">
        <p14:creationId xmlns:p14="http://schemas.microsoft.com/office/powerpoint/2010/main" val="746311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16351F-38C5-7F4F-BE13-0FDA2F2F3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1" y="1295405"/>
            <a:ext cx="1258387" cy="2916033"/>
          </a:xfrm>
          <a:prstGeom prst="rect">
            <a:avLst/>
          </a:prstGeom>
        </p:spPr>
      </p:pic>
      <p:sp>
        <p:nvSpPr>
          <p:cNvPr id="2" name="Title 1">
            <a:extLst>
              <a:ext uri="{FF2B5EF4-FFF2-40B4-BE49-F238E27FC236}">
                <a16:creationId xmlns:a16="http://schemas.microsoft.com/office/drawing/2014/main" id="{CDA901E6-1803-B54C-A68A-3D09C3816B93}"/>
              </a:ext>
            </a:extLst>
          </p:cNvPr>
          <p:cNvSpPr>
            <a:spLocks noGrp="1"/>
          </p:cNvSpPr>
          <p:nvPr>
            <p:ph type="title" hasCustomPrompt="1"/>
          </p:nvPr>
        </p:nvSpPr>
        <p:spPr>
          <a:xfrm>
            <a:off x="2550160" y="990600"/>
            <a:ext cx="8727440" cy="2781300"/>
          </a:xfrm>
        </p:spPr>
        <p:txBody>
          <a:bodyPr anchor="b"/>
          <a:lstStyle/>
          <a:p>
            <a:r>
              <a:rPr lang="en-US"/>
              <a:t>Click to edit Master </a:t>
            </a:r>
            <a:br>
              <a:rPr lang="en-US"/>
            </a:br>
            <a:r>
              <a:rPr lang="en-US"/>
              <a:t>title style</a:t>
            </a:r>
          </a:p>
        </p:txBody>
      </p:sp>
      <p:sp>
        <p:nvSpPr>
          <p:cNvPr id="9" name="Subtitle 2">
            <a:extLst>
              <a:ext uri="{FF2B5EF4-FFF2-40B4-BE49-F238E27FC236}">
                <a16:creationId xmlns:a16="http://schemas.microsoft.com/office/drawing/2014/main" id="{51270F0E-7AC9-3D4F-8542-D04193F7DCDA}"/>
              </a:ext>
            </a:extLst>
          </p:cNvPr>
          <p:cNvSpPr>
            <a:spLocks noGrp="1"/>
          </p:cNvSpPr>
          <p:nvPr>
            <p:ph type="subTitle" idx="1"/>
          </p:nvPr>
        </p:nvSpPr>
        <p:spPr>
          <a:xfrm>
            <a:off x="2550160" y="3863340"/>
            <a:ext cx="8727440" cy="1470660"/>
          </a:xfrm>
          <a:noFill/>
        </p:spPr>
        <p:txBody>
          <a:bodyPr>
            <a:noAutofit/>
          </a:bodyPr>
          <a:lstStyle>
            <a:lvl1pPr marL="0" indent="0" algn="l">
              <a:buNone/>
              <a:defRPr sz="2800" b="0" i="1" baseline="0">
                <a:solidFill>
                  <a:schemeClr val="bg1">
                    <a:lumMod val="50000"/>
                  </a:schemeClr>
                </a:solidFill>
                <a:latin typeface="+mn-lt"/>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7BA3F6B4-14E0-7346-BF41-1B5EFF0F91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1" y="5"/>
            <a:ext cx="1258387" cy="2916033"/>
          </a:xfrm>
          <a:prstGeom prst="rect">
            <a:avLst/>
          </a:prstGeom>
        </p:spPr>
      </p:pic>
      <p:pic>
        <p:nvPicPr>
          <p:cNvPr id="10" name="Picture 9">
            <a:extLst>
              <a:ext uri="{FF2B5EF4-FFF2-40B4-BE49-F238E27FC236}">
                <a16:creationId xmlns:a16="http://schemas.microsoft.com/office/drawing/2014/main" id="{02DBC1FC-6D50-4A43-B2A1-74602796B1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3" name="Picture Placeholder 20" descr="A black and grey logo&#10;&#10;Description automatically generated">
            <a:extLst>
              <a:ext uri="{FF2B5EF4-FFF2-40B4-BE49-F238E27FC236}">
                <a16:creationId xmlns:a16="http://schemas.microsoft.com/office/drawing/2014/main" id="{3E1B6EFD-F9FE-EB9B-1171-0D7CE6C2E1B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359388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Intro">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FD2A798-DBEA-584C-8BC4-03C1EE1AFE54}"/>
              </a:ext>
            </a:extLst>
          </p:cNvPr>
          <p:cNvSpPr>
            <a:spLocks noGrp="1"/>
          </p:cNvSpPr>
          <p:nvPr>
            <p:ph sz="quarter" idx="12" hasCustomPrompt="1"/>
          </p:nvPr>
        </p:nvSpPr>
        <p:spPr>
          <a:xfrm>
            <a:off x="914400" y="1432732"/>
            <a:ext cx="10363200" cy="1208868"/>
          </a:xfrm>
        </p:spPr>
        <p:txBody>
          <a:bodyPr/>
          <a:lstStyle>
            <a:lvl1pPr marL="0" indent="0">
              <a:lnSpc>
                <a:spcPts val="3200"/>
              </a:lnSpc>
              <a:buNone/>
              <a:defRPr sz="2800" b="0" i="1" spc="-100" baseline="0"/>
            </a:lvl1pPr>
            <a:lvl2pPr marL="502920" indent="0">
              <a:buNone/>
              <a:defRPr/>
            </a:lvl2pPr>
          </a:lstStyle>
          <a:p>
            <a:pPr lvl="0"/>
            <a:r>
              <a:rPr lang="en-US"/>
              <a:t>Click to edit Intro text styles</a:t>
            </a:r>
          </a:p>
        </p:txBody>
      </p:sp>
      <p:sp>
        <p:nvSpPr>
          <p:cNvPr id="18" name="Title 17">
            <a:extLst>
              <a:ext uri="{FF2B5EF4-FFF2-40B4-BE49-F238E27FC236}">
                <a16:creationId xmlns:a16="http://schemas.microsoft.com/office/drawing/2014/main" id="{B0B679A2-6B31-7B44-95F6-DC563F8430B8}"/>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418C5C17-1D6E-8B41-B7D2-D84948507DFC}"/>
              </a:ext>
            </a:extLst>
          </p:cNvPr>
          <p:cNvSpPr>
            <a:spLocks noGrp="1"/>
          </p:cNvSpPr>
          <p:nvPr>
            <p:ph sz="quarter" idx="15"/>
          </p:nvPr>
        </p:nvSpPr>
        <p:spPr>
          <a:xfrm>
            <a:off x="914400" y="2804332"/>
            <a:ext cx="10363200" cy="3139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CEE9EDA-821F-2D48-8ABB-4F2CE698ECD8}"/>
              </a:ext>
            </a:extLst>
          </p:cNvPr>
          <p:cNvSpPr>
            <a:spLocks noGrp="1"/>
          </p:cNvSpPr>
          <p:nvPr>
            <p:ph type="sldNum" sz="quarter" idx="18"/>
          </p:nvPr>
        </p:nvSpPr>
        <p:spPr/>
        <p:txBody>
          <a:bodyPr/>
          <a:lstStyle/>
          <a:p>
            <a:fld id="{E76B6642-1AA4-43CA-96DC-A93A92BF5D52}" type="slidenum">
              <a:rPr lang="en-US" smtClean="0"/>
              <a:pPr/>
              <a:t>‹#›</a:t>
            </a:fld>
            <a:endParaRPr lang="en-US"/>
          </a:p>
        </p:txBody>
      </p:sp>
      <p:pic>
        <p:nvPicPr>
          <p:cNvPr id="15" name="Picture 14">
            <a:extLst>
              <a:ext uri="{FF2B5EF4-FFF2-40B4-BE49-F238E27FC236}">
                <a16:creationId xmlns:a16="http://schemas.microsoft.com/office/drawing/2014/main" id="{C2B58EA3-128F-6145-9A14-FA64812F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9" name="Picture 8">
            <a:extLst>
              <a:ext uri="{FF2B5EF4-FFF2-40B4-BE49-F238E27FC236}">
                <a16:creationId xmlns:a16="http://schemas.microsoft.com/office/drawing/2014/main" id="{1523BE54-480D-78CE-0050-3DC17F440E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AD58CEFB-B250-C80A-103E-93ED1C7DBA4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718072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FD2A798-DBEA-584C-8BC4-03C1EE1AFE54}"/>
              </a:ext>
            </a:extLst>
          </p:cNvPr>
          <p:cNvSpPr>
            <a:spLocks noGrp="1"/>
          </p:cNvSpPr>
          <p:nvPr>
            <p:ph sz="quarter" idx="12" hasCustomPrompt="1"/>
          </p:nvPr>
        </p:nvSpPr>
        <p:spPr>
          <a:xfrm>
            <a:off x="914400" y="1432736"/>
            <a:ext cx="10363200" cy="862137"/>
          </a:xfrm>
        </p:spPr>
        <p:txBody>
          <a:bodyPr/>
          <a:lstStyle>
            <a:lvl1pPr marL="0" indent="0">
              <a:lnSpc>
                <a:spcPts val="2800"/>
              </a:lnSpc>
              <a:buNone/>
              <a:defRPr sz="2600" b="1" i="0" spc="-100" baseline="0">
                <a:solidFill>
                  <a:schemeClr val="tx2"/>
                </a:solidFill>
                <a:latin typeface="Arial" panose="020B0604020202020204" pitchFamily="34" charset="0"/>
                <a:cs typeface="Arial" panose="020B0604020202020204" pitchFamily="34" charset="0"/>
              </a:defRPr>
            </a:lvl1pPr>
            <a:lvl2pPr marL="502920" indent="0">
              <a:buNone/>
              <a:defRPr/>
            </a:lvl2pPr>
          </a:lstStyle>
          <a:p>
            <a:pPr lvl="0"/>
            <a:r>
              <a:rPr lang="en-US"/>
              <a:t>Click to edit Subhead text styles</a:t>
            </a:r>
          </a:p>
        </p:txBody>
      </p:sp>
      <p:sp>
        <p:nvSpPr>
          <p:cNvPr id="18" name="Title 17">
            <a:extLst>
              <a:ext uri="{FF2B5EF4-FFF2-40B4-BE49-F238E27FC236}">
                <a16:creationId xmlns:a16="http://schemas.microsoft.com/office/drawing/2014/main" id="{B0B679A2-6B31-7B44-95F6-DC563F8430B8}"/>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418C5C17-1D6E-8B41-B7D2-D84948507DFC}"/>
              </a:ext>
            </a:extLst>
          </p:cNvPr>
          <p:cNvSpPr>
            <a:spLocks noGrp="1"/>
          </p:cNvSpPr>
          <p:nvPr>
            <p:ph sz="quarter" idx="15"/>
          </p:nvPr>
        </p:nvSpPr>
        <p:spPr>
          <a:xfrm>
            <a:off x="914400" y="2457606"/>
            <a:ext cx="10363200" cy="3485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CEE9EDA-821F-2D48-8ABB-4F2CE698ECD8}"/>
              </a:ext>
            </a:extLst>
          </p:cNvPr>
          <p:cNvSpPr>
            <a:spLocks noGrp="1"/>
          </p:cNvSpPr>
          <p:nvPr>
            <p:ph type="sldNum" sz="quarter" idx="18"/>
          </p:nvPr>
        </p:nvSpPr>
        <p:spPr/>
        <p:txBody>
          <a:bodyPr/>
          <a:lstStyle/>
          <a:p>
            <a:fld id="{E76B6642-1AA4-43CA-96DC-A93A92BF5D52}" type="slidenum">
              <a:rPr lang="en-US" smtClean="0"/>
              <a:pPr/>
              <a:t>‹#›</a:t>
            </a:fld>
            <a:endParaRPr lang="en-US"/>
          </a:p>
        </p:txBody>
      </p:sp>
      <p:pic>
        <p:nvPicPr>
          <p:cNvPr id="15" name="Picture 14">
            <a:extLst>
              <a:ext uri="{FF2B5EF4-FFF2-40B4-BE49-F238E27FC236}">
                <a16:creationId xmlns:a16="http://schemas.microsoft.com/office/drawing/2014/main" id="{D4706D7B-3A72-1D4A-9408-74F0129A4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9" name="Picture 8">
            <a:extLst>
              <a:ext uri="{FF2B5EF4-FFF2-40B4-BE49-F238E27FC236}">
                <a16:creationId xmlns:a16="http://schemas.microsoft.com/office/drawing/2014/main" id="{D785CE19-EAE2-7CFC-FD12-8BA12DEC6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1FA117B2-CFB5-E813-79AF-1EEDC959ADA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3460458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FD2A798-DBEA-584C-8BC4-03C1EE1AFE54}"/>
              </a:ext>
            </a:extLst>
          </p:cNvPr>
          <p:cNvSpPr>
            <a:spLocks noGrp="1"/>
          </p:cNvSpPr>
          <p:nvPr>
            <p:ph sz="quarter" idx="12"/>
          </p:nvPr>
        </p:nvSpPr>
        <p:spPr>
          <a:xfrm>
            <a:off x="914402" y="1384198"/>
            <a:ext cx="10363201" cy="4559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8" name="Title 17">
            <a:extLst>
              <a:ext uri="{FF2B5EF4-FFF2-40B4-BE49-F238E27FC236}">
                <a16:creationId xmlns:a16="http://schemas.microsoft.com/office/drawing/2014/main" id="{B0B679A2-6B31-7B44-95F6-DC563F8430B8}"/>
              </a:ext>
            </a:extLst>
          </p:cNvPr>
          <p:cNvSpPr>
            <a:spLocks noGrp="1"/>
          </p:cNvSpPr>
          <p:nvPr>
            <p:ph type="title" hasCustomPrompt="1"/>
          </p:nvPr>
        </p:nvSpPr>
        <p:spPr/>
        <p:txBody>
          <a:bodyPr/>
          <a:lstStyle/>
          <a:p>
            <a:r>
              <a:rPr lang="en-US"/>
              <a:t>Agenda</a:t>
            </a:r>
          </a:p>
        </p:txBody>
      </p:sp>
      <p:sp>
        <p:nvSpPr>
          <p:cNvPr id="3" name="Slide Number Placeholder 2">
            <a:extLst>
              <a:ext uri="{FF2B5EF4-FFF2-40B4-BE49-F238E27FC236}">
                <a16:creationId xmlns:a16="http://schemas.microsoft.com/office/drawing/2014/main" id="{DBC7F68D-D7CE-8848-81BC-CF16E1BD0657}"/>
              </a:ext>
            </a:extLst>
          </p:cNvPr>
          <p:cNvSpPr>
            <a:spLocks noGrp="1"/>
          </p:cNvSpPr>
          <p:nvPr>
            <p:ph type="sldNum" sz="quarter" idx="14"/>
          </p:nvPr>
        </p:nvSpPr>
        <p:spPr/>
        <p:txBody>
          <a:bodyPr/>
          <a:lstStyle/>
          <a:p>
            <a:fld id="{E76B6642-1AA4-43CA-96DC-A93A92BF5D52}" type="slidenum">
              <a:rPr lang="en-US" smtClean="0"/>
              <a:pPr/>
              <a:t>‹#›</a:t>
            </a:fld>
            <a:endParaRPr lang="en-US"/>
          </a:p>
        </p:txBody>
      </p:sp>
      <p:pic>
        <p:nvPicPr>
          <p:cNvPr id="12" name="Picture 11">
            <a:extLst>
              <a:ext uri="{FF2B5EF4-FFF2-40B4-BE49-F238E27FC236}">
                <a16:creationId xmlns:a16="http://schemas.microsoft.com/office/drawing/2014/main" id="{A9896B04-39AC-4748-9DA7-B512FEF8DB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8" name="Picture 7">
            <a:extLst>
              <a:ext uri="{FF2B5EF4-FFF2-40B4-BE49-F238E27FC236}">
                <a16:creationId xmlns:a16="http://schemas.microsoft.com/office/drawing/2014/main" id="{5FD5171A-C55B-33B3-79BA-2A11CEF79C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DBE43DEF-D9D3-C0C0-7274-0EF072F3FFC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35288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 1 Colum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FD2A798-DBEA-584C-8BC4-03C1EE1AFE54}"/>
              </a:ext>
            </a:extLst>
          </p:cNvPr>
          <p:cNvSpPr>
            <a:spLocks noGrp="1"/>
          </p:cNvSpPr>
          <p:nvPr>
            <p:ph sz="quarter" idx="12"/>
          </p:nvPr>
        </p:nvSpPr>
        <p:spPr>
          <a:xfrm>
            <a:off x="914402" y="1384198"/>
            <a:ext cx="10363201" cy="4559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8" name="Title 17">
            <a:extLst>
              <a:ext uri="{FF2B5EF4-FFF2-40B4-BE49-F238E27FC236}">
                <a16:creationId xmlns:a16="http://schemas.microsoft.com/office/drawing/2014/main" id="{B0B679A2-6B31-7B44-95F6-DC563F8430B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BC7F68D-D7CE-8848-81BC-CF16E1BD0657}"/>
              </a:ext>
            </a:extLst>
          </p:cNvPr>
          <p:cNvSpPr>
            <a:spLocks noGrp="1"/>
          </p:cNvSpPr>
          <p:nvPr>
            <p:ph type="sldNum" sz="quarter" idx="14"/>
          </p:nvPr>
        </p:nvSpPr>
        <p:spPr/>
        <p:txBody>
          <a:bodyPr/>
          <a:lstStyle/>
          <a:p>
            <a:fld id="{E76B6642-1AA4-43CA-96DC-A93A92BF5D52}" type="slidenum">
              <a:rPr lang="en-US" smtClean="0"/>
              <a:pPr/>
              <a:t>‹#›</a:t>
            </a:fld>
            <a:endParaRPr lang="en-US"/>
          </a:p>
        </p:txBody>
      </p:sp>
      <p:pic>
        <p:nvPicPr>
          <p:cNvPr id="12" name="Picture 11">
            <a:extLst>
              <a:ext uri="{FF2B5EF4-FFF2-40B4-BE49-F238E27FC236}">
                <a16:creationId xmlns:a16="http://schemas.microsoft.com/office/drawing/2014/main" id="{04309487-EC8E-FB46-8B41-8CC47ED18D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8" name="Picture 7">
            <a:extLst>
              <a:ext uri="{FF2B5EF4-FFF2-40B4-BE49-F238E27FC236}">
                <a16:creationId xmlns:a16="http://schemas.microsoft.com/office/drawing/2014/main" id="{5BFEDACD-F0B7-E1E9-D42C-40231AF29D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92E8892C-0ED7-210A-E765-6621C283FB7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3321089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5D83-7BEC-0145-8878-7B910C71F246}"/>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BA84E8D-8A0B-5C43-8BFF-B6CC6842BF31}"/>
              </a:ext>
            </a:extLst>
          </p:cNvPr>
          <p:cNvSpPr>
            <a:spLocks noGrp="1"/>
          </p:cNvSpPr>
          <p:nvPr>
            <p:ph sz="quarter" idx="12"/>
          </p:nvPr>
        </p:nvSpPr>
        <p:spPr>
          <a:xfrm>
            <a:off x="914400" y="1402080"/>
            <a:ext cx="4876800" cy="45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D751E8BC-BE8D-D04E-B471-D99D713C6FD1}"/>
              </a:ext>
            </a:extLst>
          </p:cNvPr>
          <p:cNvSpPr>
            <a:spLocks noGrp="1"/>
          </p:cNvSpPr>
          <p:nvPr>
            <p:ph sz="quarter" idx="13"/>
          </p:nvPr>
        </p:nvSpPr>
        <p:spPr>
          <a:xfrm>
            <a:off x="6400800" y="1402080"/>
            <a:ext cx="4876800" cy="45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9A20167-C825-614C-8454-834BB60D73AF}"/>
              </a:ext>
            </a:extLst>
          </p:cNvPr>
          <p:cNvSpPr>
            <a:spLocks noGrp="1"/>
          </p:cNvSpPr>
          <p:nvPr>
            <p:ph type="sldNum" sz="quarter" idx="15"/>
          </p:nvPr>
        </p:nvSpPr>
        <p:spPr/>
        <p:txBody>
          <a:bodyPr/>
          <a:lstStyle/>
          <a:p>
            <a:fld id="{E76B6642-1AA4-43CA-96DC-A93A92BF5D52}" type="slidenum">
              <a:rPr lang="en-US" smtClean="0"/>
              <a:pPr/>
              <a:t>‹#›</a:t>
            </a:fld>
            <a:endParaRPr lang="en-US"/>
          </a:p>
        </p:txBody>
      </p:sp>
      <p:pic>
        <p:nvPicPr>
          <p:cNvPr id="14" name="Picture 13">
            <a:extLst>
              <a:ext uri="{FF2B5EF4-FFF2-40B4-BE49-F238E27FC236}">
                <a16:creationId xmlns:a16="http://schemas.microsoft.com/office/drawing/2014/main" id="{FF715FD0-9049-5E47-9BD4-8DF56E4D0C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9" name="Picture 8">
            <a:extLst>
              <a:ext uri="{FF2B5EF4-FFF2-40B4-BE49-F238E27FC236}">
                <a16:creationId xmlns:a16="http://schemas.microsoft.com/office/drawing/2014/main" id="{302D04E8-9BB2-3639-187F-F996E15555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pic>
        <p:nvPicPr>
          <p:cNvPr id="3" name="Picture Placeholder 20" descr="A black and grey logo&#10;&#10;Description automatically generated">
            <a:extLst>
              <a:ext uri="{FF2B5EF4-FFF2-40B4-BE49-F238E27FC236}">
                <a16:creationId xmlns:a16="http://schemas.microsoft.com/office/drawing/2014/main" id="{D1C3B3F9-C700-3217-1D93-8FA2D17BA6E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15866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039520-F801-5048-A974-CD73AD0B7D57}"/>
              </a:ext>
            </a:extLst>
          </p:cNvPr>
          <p:cNvSpPr>
            <a:spLocks noGrp="1"/>
          </p:cNvSpPr>
          <p:nvPr>
            <p:ph sz="quarter" idx="10"/>
          </p:nvPr>
        </p:nvSpPr>
        <p:spPr>
          <a:xfrm>
            <a:off x="914400" y="685805"/>
            <a:ext cx="10363200" cy="5355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EC19309-9CA9-F54A-9F9F-79C3AA1E8C8D}"/>
              </a:ext>
            </a:extLst>
          </p:cNvPr>
          <p:cNvSpPr>
            <a:spLocks noGrp="1"/>
          </p:cNvSpPr>
          <p:nvPr>
            <p:ph type="sldNum" sz="quarter" idx="12"/>
          </p:nvPr>
        </p:nvSpPr>
        <p:spPr/>
        <p:txBody>
          <a:bodyPr/>
          <a:lstStyle/>
          <a:p>
            <a:fld id="{E76B6642-1AA4-43CA-96DC-A93A92BF5D52}" type="slidenum">
              <a:rPr lang="en-US" smtClean="0"/>
              <a:pPr/>
              <a:t>‹#›</a:t>
            </a:fld>
            <a:endParaRPr lang="en-US"/>
          </a:p>
        </p:txBody>
      </p:sp>
      <p:pic>
        <p:nvPicPr>
          <p:cNvPr id="10" name="Picture 9">
            <a:extLst>
              <a:ext uri="{FF2B5EF4-FFF2-40B4-BE49-F238E27FC236}">
                <a16:creationId xmlns:a16="http://schemas.microsoft.com/office/drawing/2014/main" id="{4648B6FA-FA63-6745-99B6-7D2B38BFA4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6282517"/>
            <a:ext cx="1258388" cy="432955"/>
          </a:xfrm>
          <a:prstGeom prst="rect">
            <a:avLst/>
          </a:prstGeom>
        </p:spPr>
      </p:pic>
      <p:pic>
        <p:nvPicPr>
          <p:cNvPr id="8" name="Picture 7">
            <a:extLst>
              <a:ext uri="{FF2B5EF4-FFF2-40B4-BE49-F238E27FC236}">
                <a16:creationId xmlns:a16="http://schemas.microsoft.com/office/drawing/2014/main" id="{0FDF62A9-CE94-7B87-7AC1-A82CE0E076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33200" y="-1510"/>
            <a:ext cx="228599" cy="546754"/>
          </a:xfrm>
          <a:prstGeom prst="rect">
            <a:avLst/>
          </a:prstGeom>
        </p:spPr>
      </p:pic>
      <p:pic>
        <p:nvPicPr>
          <p:cNvPr id="2" name="Picture Placeholder 20" descr="A black and grey logo&#10;&#10;Description automatically generated">
            <a:extLst>
              <a:ext uri="{FF2B5EF4-FFF2-40B4-BE49-F238E27FC236}">
                <a16:creationId xmlns:a16="http://schemas.microsoft.com/office/drawing/2014/main" id="{D8C2451B-EAAC-7A75-ED55-914EF355E2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292" t="-9100" r="-3828" b="-8746"/>
          <a:stretch/>
        </p:blipFill>
        <p:spPr>
          <a:xfrm>
            <a:off x="2175417" y="6163441"/>
            <a:ext cx="1751009" cy="538480"/>
          </a:xfrm>
          <a:prstGeom prst="rect">
            <a:avLst/>
          </a:prstGeom>
        </p:spPr>
      </p:pic>
    </p:spTree>
    <p:extLst>
      <p:ext uri="{BB962C8B-B14F-4D97-AF65-F5344CB8AC3E}">
        <p14:creationId xmlns:p14="http://schemas.microsoft.com/office/powerpoint/2010/main" val="109777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31520"/>
            <a:ext cx="10363200" cy="53848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914400" y="1412240"/>
            <a:ext cx="10363200" cy="453136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23904" y="6336797"/>
            <a:ext cx="609600" cy="365125"/>
          </a:xfrm>
          <a:prstGeom prst="rect">
            <a:avLst/>
          </a:prstGeom>
        </p:spPr>
        <p:txBody>
          <a:bodyPr vert="horz" lIns="91440" tIns="45720" rIns="91440" bIns="45720" rtlCol="0" anchor="ctr"/>
          <a:lstStyle>
            <a:lvl1pPr marL="0" indent="0" algn="ctr">
              <a:buClr>
                <a:schemeClr val="tx2"/>
              </a:buClr>
              <a:buFontTx/>
              <a:buNone/>
              <a:defRPr sz="1100" b="1" spc="150" baseline="0">
                <a:solidFill>
                  <a:schemeClr val="tx1"/>
                </a:solidFill>
                <a:latin typeface="Arial" panose="020B0604020202020204" pitchFamily="34" charset="0"/>
                <a:cs typeface="Arial" panose="020B0604020202020204" pitchFamily="34" charset="0"/>
              </a:defRPr>
            </a:lvl1pPr>
          </a:lstStyle>
          <a:p>
            <a:fld id="{E76B6642-1AA4-43CA-96DC-A93A92BF5D52}" type="slidenum">
              <a:rPr lang="en-US" smtClean="0"/>
              <a:pPr/>
              <a:t>‹#›</a:t>
            </a:fld>
            <a:endParaRPr lang="en-US"/>
          </a:p>
        </p:txBody>
      </p:sp>
    </p:spTree>
    <p:extLst>
      <p:ext uri="{BB962C8B-B14F-4D97-AF65-F5344CB8AC3E}">
        <p14:creationId xmlns:p14="http://schemas.microsoft.com/office/powerpoint/2010/main" val="11361765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672" r:id="rId17"/>
    <p:sldLayoutId id="2147483673" r:id="rId18"/>
    <p:sldLayoutId id="2147483674" r:id="rId19"/>
    <p:sldLayoutId id="2147483675" r:id="rId20"/>
  </p:sldLayoutIdLst>
  <p:hf hdr="0" dt="0"/>
  <p:txStyles>
    <p:titleStyle>
      <a:lvl1pPr algn="l" defTabSz="914400" rtl="0" eaLnBrk="1" fontAlgn="b" latinLnBrk="0" hangingPunct="1">
        <a:lnSpc>
          <a:spcPts val="3800"/>
        </a:lnSpc>
        <a:spcBef>
          <a:spcPct val="0"/>
        </a:spcBef>
        <a:buNone/>
        <a:defRPr sz="4000" b="1" i="0" kern="1200" spc="-150" baseline="0">
          <a:solidFill>
            <a:schemeClr val="tx1"/>
          </a:solidFill>
          <a:latin typeface="+mj-lt"/>
          <a:ea typeface="+mj-ea"/>
          <a:cs typeface="Arial" panose="020B0604020202020204" pitchFamily="34" charset="0"/>
        </a:defRPr>
      </a:lvl1pPr>
    </p:titleStyle>
    <p:bodyStyle>
      <a:lvl1pPr marL="228600" indent="-228600" algn="l" defTabSz="914400" rtl="0" eaLnBrk="1" fontAlgn="t" latinLnBrk="0" hangingPunct="1">
        <a:spcBef>
          <a:spcPct val="20000"/>
        </a:spcBef>
        <a:buClr>
          <a:schemeClr val="tx2"/>
        </a:buClr>
        <a:buSzPct val="100000"/>
        <a:buFont typeface="Arial" panose="020B0604020202020204" pitchFamily="34" charset="0"/>
        <a:buChar char="•"/>
        <a:defRPr sz="2400" b="0" i="0" kern="1200" spc="-50" baseline="0">
          <a:solidFill>
            <a:schemeClr val="tx1"/>
          </a:solidFill>
          <a:latin typeface="+mn-lt"/>
          <a:ea typeface="+mn-ea"/>
          <a:cs typeface="Arial" panose="020B0604020202020204" pitchFamily="34" charset="0"/>
        </a:defRPr>
      </a:lvl1pPr>
      <a:lvl2pPr marL="685800" indent="-182880" algn="l" defTabSz="914400" rtl="0" eaLnBrk="1" latinLnBrk="0" hangingPunct="1">
        <a:spcBef>
          <a:spcPts val="400"/>
        </a:spcBef>
        <a:buClr>
          <a:schemeClr val="tx2"/>
        </a:buClr>
        <a:buSzPct val="100000"/>
        <a:buFont typeface="Arial" panose="020B0604020202020204" pitchFamily="34" charset="0"/>
        <a:buChar char="•"/>
        <a:defRPr sz="2400" kern="1200" spc="-50" baseline="0">
          <a:solidFill>
            <a:schemeClr val="tx1"/>
          </a:solidFill>
          <a:latin typeface="+mn-lt"/>
          <a:ea typeface="+mn-ea"/>
          <a:cs typeface="Arial" panose="020B0604020202020204" pitchFamily="34" charset="0"/>
        </a:defRPr>
      </a:lvl2pPr>
      <a:lvl3pPr marL="1143000" indent="-182880" algn="l" defTabSz="914400" rtl="0" eaLnBrk="1" latinLnBrk="0" hangingPunct="1">
        <a:spcBef>
          <a:spcPts val="400"/>
        </a:spcBef>
        <a:buClr>
          <a:schemeClr val="tx2"/>
        </a:buClr>
        <a:buSzPct val="100000"/>
        <a:buFont typeface="Arial" panose="020B0604020202020204" pitchFamily="34" charset="0"/>
        <a:buChar char="•"/>
        <a:defRPr sz="2400" kern="1200" spc="-50" baseline="0">
          <a:solidFill>
            <a:schemeClr val="tx1"/>
          </a:solidFill>
          <a:latin typeface="+mn-lt"/>
          <a:ea typeface="+mn-ea"/>
          <a:cs typeface="Arial" panose="020B0604020202020204" pitchFamily="34" charset="0"/>
        </a:defRPr>
      </a:lvl3pPr>
      <a:lvl4pPr marL="1600200" indent="-182880" algn="l" defTabSz="914400" rtl="0" eaLnBrk="1" latinLnBrk="0" hangingPunct="1">
        <a:spcBef>
          <a:spcPts val="400"/>
        </a:spcBef>
        <a:buClr>
          <a:schemeClr val="tx2"/>
        </a:buClr>
        <a:buSzPct val="100000"/>
        <a:buFont typeface="Arial" panose="020B0604020202020204" pitchFamily="34" charset="0"/>
        <a:buChar char="•"/>
        <a:defRPr sz="2400" kern="1200" spc="-50" baseline="0">
          <a:solidFill>
            <a:schemeClr val="tx1"/>
          </a:solidFill>
          <a:latin typeface="+mn-lt"/>
          <a:ea typeface="+mn-ea"/>
          <a:cs typeface="Arial" panose="020B0604020202020204" pitchFamily="34" charset="0"/>
        </a:defRPr>
      </a:lvl4pPr>
      <a:lvl5pPr marL="2057400" indent="-182880" algn="l" defTabSz="914400" rtl="0" eaLnBrk="1" latinLnBrk="0" hangingPunct="1">
        <a:spcBef>
          <a:spcPts val="400"/>
        </a:spcBef>
        <a:buClr>
          <a:schemeClr val="tx2"/>
        </a:buClr>
        <a:buSzPct val="100000"/>
        <a:buFont typeface="Arial" panose="020B0604020202020204" pitchFamily="34" charset="0"/>
        <a:buChar char="•"/>
        <a:defRPr sz="2400" kern="1200" spc="-5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cambridgema.gov/Departments/communitysafety" TargetMode="External"/><Relationship Id="rId7" Type="http://schemas.openxmlformats.org/officeDocument/2006/relationships/hyperlink" Target="https://publicsafety.jhu.edu/community-safety/initiatives/behavioral-health-crisis-support-tea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sf.gov/street-crisis-response-team" TargetMode="External"/><Relationship Id="rId5" Type="http://schemas.openxmlformats.org/officeDocument/2006/relationships/hyperlink" Target="https://police.vcu.edu/services/safety-ambassadors/" TargetMode="External"/><Relationship Id="rId4" Type="http://schemas.openxmlformats.org/officeDocument/2006/relationships/hyperlink" Target="https://whitebirdclinic.org/cahoo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hyperlink" Target="https://www.linkedin.com/company/united-educators_2/"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hyperlink" Target="https://www.youtube.com/channel/UC6GVx81dwln6j13rHaagWFQ"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oogle Shape;507;p89" descr="A group of police officers standing next to a car&#10;&#10;Description automatically generated">
            <a:extLst>
              <a:ext uri="{FF2B5EF4-FFF2-40B4-BE49-F238E27FC236}">
                <a16:creationId xmlns:a16="http://schemas.microsoft.com/office/drawing/2014/main" id="{DF2739AD-5221-2A69-4918-3B737EB53A73}"/>
              </a:ext>
            </a:extLst>
          </p:cNvPr>
          <p:cNvPicPr preferRelativeResize="0">
            <a:picLocks noGrp="1"/>
          </p:cNvPicPr>
          <p:nvPr>
            <p:ph type="pic" sz="quarter" idx="13"/>
          </p:nvPr>
        </p:nvPicPr>
        <p:blipFill rotWithShape="1">
          <a:blip r:embed="rId3"/>
          <a:srcRect t="23102" b="23102"/>
          <a:stretch/>
        </p:blipFill>
        <p:spPr>
          <a:prstGeom prst="rect">
            <a:avLst/>
          </a:prstGeom>
          <a:noFill/>
        </p:spPr>
      </p:pic>
      <p:sp>
        <p:nvSpPr>
          <p:cNvPr id="35" name="Title 34">
            <a:extLst>
              <a:ext uri="{FF2B5EF4-FFF2-40B4-BE49-F238E27FC236}">
                <a16:creationId xmlns:a16="http://schemas.microsoft.com/office/drawing/2014/main" id="{4C61D9D6-1861-C341-A34C-0935EAA9F8ED}"/>
              </a:ext>
            </a:extLst>
          </p:cNvPr>
          <p:cNvSpPr>
            <a:spLocks noGrp="1"/>
          </p:cNvSpPr>
          <p:nvPr>
            <p:ph type="title"/>
          </p:nvPr>
        </p:nvSpPr>
        <p:spPr>
          <a:xfrm>
            <a:off x="914400" y="4648200"/>
            <a:ext cx="10363200" cy="1051560"/>
          </a:xfrm>
        </p:spPr>
        <p:txBody>
          <a:bodyPr vert="horz" lIns="91440" tIns="45720" rIns="91440" bIns="45720" rtlCol="0" anchor="b">
            <a:normAutofit fontScale="90000"/>
          </a:bodyPr>
          <a:lstStyle/>
          <a:p>
            <a:r>
              <a:rPr lang="en-US" dirty="0"/>
              <a:t>Alternative Response Approaches for Campus Safety</a:t>
            </a:r>
          </a:p>
        </p:txBody>
      </p:sp>
      <p:sp>
        <p:nvSpPr>
          <p:cNvPr id="10" name="Picture Placeholder 9">
            <a:extLst>
              <a:ext uri="{FF2B5EF4-FFF2-40B4-BE49-F238E27FC236}">
                <a16:creationId xmlns:a16="http://schemas.microsoft.com/office/drawing/2014/main" id="{5BA15BFA-7813-EC31-CADE-5405F0BB7DE3}"/>
              </a:ext>
            </a:extLst>
          </p:cNvPr>
          <p:cNvSpPr>
            <a:spLocks noGrp="1"/>
          </p:cNvSpPr>
          <p:nvPr>
            <p:ph type="pic" sz="quarter" idx="15"/>
          </p:nvPr>
        </p:nvSpPr>
        <p:spPr/>
        <p:txBody>
          <a:bodyPr/>
          <a:lstStyle/>
          <a:p>
            <a:endParaRPr lang="en-US" dirty="0"/>
          </a:p>
        </p:txBody>
      </p:sp>
      <p:sp>
        <p:nvSpPr>
          <p:cNvPr id="4" name="Rectangle 3">
            <a:extLst>
              <a:ext uri="{FF2B5EF4-FFF2-40B4-BE49-F238E27FC236}">
                <a16:creationId xmlns:a16="http://schemas.microsoft.com/office/drawing/2014/main" id="{FD2587C7-FB06-4BD8-9529-1C74F0653C93}"/>
              </a:ext>
            </a:extLst>
          </p:cNvPr>
          <p:cNvSpPr/>
          <p:nvPr/>
        </p:nvSpPr>
        <p:spPr>
          <a:xfrm>
            <a:off x="5977217" y="3244334"/>
            <a:ext cx="237566" cy="369332"/>
          </a:xfrm>
          <a:prstGeom prst="rect">
            <a:avLst/>
          </a:prstGeom>
        </p:spPr>
        <p:txBody>
          <a:bodyPr wrap="none">
            <a:spAutoFit/>
          </a:bodyPr>
          <a:lstStyle/>
          <a:p>
            <a:pPr>
              <a:spcAft>
                <a:spcPts val="600"/>
              </a:spcAft>
            </a:pPr>
            <a:r>
              <a:rPr lang="en-US"/>
              <a:t> </a:t>
            </a:r>
          </a:p>
        </p:txBody>
      </p:sp>
      <p:pic>
        <p:nvPicPr>
          <p:cNvPr id="12" name="Picture 11" descr="A yellow letter on a black background&#10;&#10;Description automatically generated">
            <a:extLst>
              <a:ext uri="{FF2B5EF4-FFF2-40B4-BE49-F238E27FC236}">
                <a16:creationId xmlns:a16="http://schemas.microsoft.com/office/drawing/2014/main" id="{8EF6815B-3ED8-7D6B-8F08-684EF2EBF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Tree>
    <p:extLst>
      <p:ext uri="{BB962C8B-B14F-4D97-AF65-F5344CB8AC3E}">
        <p14:creationId xmlns:p14="http://schemas.microsoft.com/office/powerpoint/2010/main" val="10809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5"/>
                                        </p:tgtEl>
                                        <p:attrNameLst>
                                          <p:attrName>style.visibility</p:attrName>
                                        </p:attrNameLst>
                                      </p:cBhvr>
                                      <p:to>
                                        <p:strVal val="visible"/>
                                      </p:to>
                                    </p:set>
                                    <p:animEffect transition="in" filter="fade">
                                      <p:cBhvr>
                                        <p:cTn id="7" dur="7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D04A8-F9D7-41EE-4B2C-50684348DF04}"/>
              </a:ext>
            </a:extLst>
          </p:cNvPr>
          <p:cNvSpPr>
            <a:spLocks noGrp="1"/>
          </p:cNvSpPr>
          <p:nvPr>
            <p:ph sz="quarter" idx="12"/>
          </p:nvPr>
        </p:nvSpPr>
        <p:spPr>
          <a:xfrm>
            <a:off x="914402" y="1384198"/>
            <a:ext cx="10363201" cy="4559403"/>
          </a:xfrm>
        </p:spPr>
        <p:txBody>
          <a:bodyPr>
            <a:noAutofit/>
          </a:bodyPr>
          <a:lstStyle/>
          <a:p>
            <a:pPr marL="0" indent="0">
              <a:buNone/>
            </a:pPr>
            <a:r>
              <a:rPr lang="en-US" b="1" dirty="0"/>
              <a:t>Communication, Transparency &amp; Relationship Building</a:t>
            </a:r>
          </a:p>
          <a:p>
            <a:r>
              <a:rPr lang="en-US" sz="2000" dirty="0"/>
              <a:t>Open Forums &amp; Improved Information Sharing: Continuous dialogue and effective communication of safety updates.</a:t>
            </a:r>
          </a:p>
          <a:p>
            <a:pPr>
              <a:spcAft>
                <a:spcPts val="1200"/>
              </a:spcAft>
            </a:pPr>
            <a:r>
              <a:rPr lang="en-US" sz="2000" dirty="0"/>
              <a:t>Engagement &amp; Collaboration: Non-enforcement engagement programs and strengthened partnerships with entire campus.</a:t>
            </a:r>
          </a:p>
          <a:p>
            <a:pPr marL="45720" indent="0">
              <a:buNone/>
            </a:pPr>
            <a:r>
              <a:rPr lang="en-US" b="1" dirty="0"/>
              <a:t>Education, Training &amp; Response Strategies</a:t>
            </a:r>
          </a:p>
          <a:p>
            <a:r>
              <a:rPr lang="en-US" sz="2000" dirty="0"/>
              <a:t>Cultural Competence and Community Education: Mandatory ongoing CS training and workshops for the campus community.</a:t>
            </a:r>
          </a:p>
          <a:p>
            <a:r>
              <a:rPr lang="en-US" sz="2000" dirty="0"/>
              <a:t>Differential Response, Crisis Co-Response: Right Fit; Mental health professionals for crises; reliable Safe Ride services.</a:t>
            </a:r>
          </a:p>
        </p:txBody>
      </p:sp>
      <p:sp>
        <p:nvSpPr>
          <p:cNvPr id="2" name="Title 1">
            <a:extLst>
              <a:ext uri="{FF2B5EF4-FFF2-40B4-BE49-F238E27FC236}">
                <a16:creationId xmlns:a16="http://schemas.microsoft.com/office/drawing/2014/main" id="{FD98AFBE-643D-F213-1EEB-E3B0FB9645F3}"/>
              </a:ext>
            </a:extLst>
          </p:cNvPr>
          <p:cNvSpPr>
            <a:spLocks noGrp="1"/>
          </p:cNvSpPr>
          <p:nvPr>
            <p:ph type="title"/>
          </p:nvPr>
        </p:nvSpPr>
        <p:spPr>
          <a:xfrm>
            <a:off x="914400" y="731520"/>
            <a:ext cx="10363200" cy="538480"/>
          </a:xfrm>
        </p:spPr>
        <p:txBody>
          <a:bodyPr>
            <a:normAutofit/>
          </a:bodyPr>
          <a:lstStyle/>
          <a:p>
            <a:pPr lvl="0"/>
            <a:r>
              <a:rPr lang="en-US"/>
              <a:t>General Recommendations</a:t>
            </a:r>
            <a:endParaRPr lang="en-US" dirty="0"/>
          </a:p>
        </p:txBody>
      </p:sp>
      <p:sp>
        <p:nvSpPr>
          <p:cNvPr id="11" name="Slide Number Placeholder 3">
            <a:extLst>
              <a:ext uri="{FF2B5EF4-FFF2-40B4-BE49-F238E27FC236}">
                <a16:creationId xmlns:a16="http://schemas.microsoft.com/office/drawing/2014/main" id="{292DAC80-927A-6D12-ED51-357E5BFBB667}"/>
              </a:ext>
            </a:extLst>
          </p:cNvPr>
          <p:cNvSpPr>
            <a:spLocks noGrp="1"/>
          </p:cNvSpPr>
          <p:nvPr>
            <p:ph type="sldNum" sz="quarter" idx="14"/>
          </p:nvPr>
        </p:nvSpPr>
        <p:spPr>
          <a:xfrm>
            <a:off x="11423650" y="6337300"/>
            <a:ext cx="609600" cy="365125"/>
          </a:xfrm>
        </p:spPr>
        <p:txBody>
          <a:bodyPr/>
          <a:lstStyle/>
          <a:p>
            <a:fld id="{E76B6642-1AA4-43CA-96DC-A93A92BF5D52}" type="slidenum">
              <a:rPr lang="en-US" smtClean="0"/>
              <a:pPr/>
              <a:t>10</a:t>
            </a:fld>
            <a:endParaRPr lang="en-US" dirty="0"/>
          </a:p>
        </p:txBody>
      </p:sp>
    </p:spTree>
    <p:extLst>
      <p:ext uri="{BB962C8B-B14F-4D97-AF65-F5344CB8AC3E}">
        <p14:creationId xmlns:p14="http://schemas.microsoft.com/office/powerpoint/2010/main" val="205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D04A8-F9D7-41EE-4B2C-50684348DF04}"/>
              </a:ext>
            </a:extLst>
          </p:cNvPr>
          <p:cNvSpPr>
            <a:spLocks noGrp="1"/>
          </p:cNvSpPr>
          <p:nvPr>
            <p:ph sz="quarter" idx="12"/>
          </p:nvPr>
        </p:nvSpPr>
        <p:spPr>
          <a:xfrm>
            <a:off x="914402" y="1384198"/>
            <a:ext cx="10363201" cy="4559403"/>
          </a:xfrm>
        </p:spPr>
        <p:txBody>
          <a:bodyPr>
            <a:noAutofit/>
          </a:bodyPr>
          <a:lstStyle/>
          <a:p>
            <a:pPr marL="0" indent="0">
              <a:buNone/>
            </a:pPr>
            <a:r>
              <a:rPr lang="en-US" b="1" dirty="0"/>
              <a:t>Approach, Appearance &amp; Cultural Shift</a:t>
            </a:r>
          </a:p>
          <a:p>
            <a:r>
              <a:rPr lang="en-US" sz="2000" b="1" dirty="0"/>
              <a:t>Reimagining CS &amp; Visibility: </a:t>
            </a:r>
            <a:r>
              <a:rPr lang="en-US" sz="2000" dirty="0"/>
              <a:t>Shift perception towards a supportive role with a non-militaristic appearance.</a:t>
            </a:r>
          </a:p>
          <a:p>
            <a:pPr>
              <a:spcAft>
                <a:spcPts val="1200"/>
              </a:spcAft>
            </a:pPr>
            <a:r>
              <a:rPr lang="en-US" sz="2000" b="1" dirty="0"/>
              <a:t>Adaptive Leadership &amp; Anti-Oppression Training: </a:t>
            </a:r>
            <a:r>
              <a:rPr lang="en-US" sz="2000" dirty="0"/>
              <a:t>Embrace adaptive leadership and mandatory anti-oppression training.</a:t>
            </a:r>
          </a:p>
          <a:p>
            <a:pPr marL="45720" indent="0">
              <a:buNone/>
            </a:pPr>
            <a:r>
              <a:rPr lang="en-US" b="1" dirty="0"/>
              <a:t>Addressing Sexual Assault &amp; Enhancing Safety Culture</a:t>
            </a:r>
          </a:p>
          <a:p>
            <a:r>
              <a:rPr lang="en-US" sz="2000" b="1" dirty="0"/>
              <a:t>Sexual Assault Reporting: </a:t>
            </a:r>
            <a:r>
              <a:rPr lang="en-US" sz="2000" dirty="0"/>
              <a:t>Victim-centered processes and gender-sensitive options.</a:t>
            </a:r>
          </a:p>
          <a:p>
            <a:pPr>
              <a:spcAft>
                <a:spcPts val="1200"/>
              </a:spcAft>
            </a:pPr>
            <a:r>
              <a:rPr lang="en-US" sz="2000" b="1" dirty="0"/>
              <a:t>Sustained Dialogue &amp; Mindset Shift: </a:t>
            </a:r>
            <a:r>
              <a:rPr lang="en-US" sz="2000" dirty="0"/>
              <a:t>Encourage meaningful dialogue and understanding of diverse student needs.</a:t>
            </a:r>
          </a:p>
          <a:p>
            <a:pPr marL="45720" indent="0">
              <a:buNone/>
            </a:pPr>
            <a:r>
              <a:rPr lang="en-US" b="1" dirty="0"/>
              <a:t>Commitment to Inclusive Safety</a:t>
            </a:r>
          </a:p>
          <a:p>
            <a:r>
              <a:rPr lang="en-US" sz="2000" b="1" dirty="0"/>
              <a:t>Unified Effort: </a:t>
            </a:r>
            <a:r>
              <a:rPr lang="en-US" sz="2000" dirty="0"/>
              <a:t>Leadership and campus safety commitment to sustained change through listening</a:t>
            </a:r>
          </a:p>
          <a:p>
            <a:r>
              <a:rPr lang="en-US" sz="2000" b="1" dirty="0"/>
              <a:t>Goal: </a:t>
            </a:r>
            <a:r>
              <a:rPr lang="en-US" sz="2000" dirty="0"/>
              <a:t>A campus safety model that champions safety, inclusion, and respect.</a:t>
            </a:r>
          </a:p>
        </p:txBody>
      </p:sp>
      <p:sp>
        <p:nvSpPr>
          <p:cNvPr id="2" name="Title 1">
            <a:extLst>
              <a:ext uri="{FF2B5EF4-FFF2-40B4-BE49-F238E27FC236}">
                <a16:creationId xmlns:a16="http://schemas.microsoft.com/office/drawing/2014/main" id="{FD98AFBE-643D-F213-1EEB-E3B0FB9645F3}"/>
              </a:ext>
            </a:extLst>
          </p:cNvPr>
          <p:cNvSpPr>
            <a:spLocks noGrp="1"/>
          </p:cNvSpPr>
          <p:nvPr>
            <p:ph type="title"/>
          </p:nvPr>
        </p:nvSpPr>
        <p:spPr>
          <a:xfrm>
            <a:off x="914400" y="731520"/>
            <a:ext cx="10363200" cy="538480"/>
          </a:xfrm>
        </p:spPr>
        <p:txBody>
          <a:bodyPr>
            <a:normAutofit/>
          </a:bodyPr>
          <a:lstStyle/>
          <a:p>
            <a:pPr lvl="0"/>
            <a:r>
              <a:rPr lang="en-US"/>
              <a:t>General Recommendations (cont.)</a:t>
            </a:r>
            <a:endParaRPr lang="en-US" dirty="0"/>
          </a:p>
        </p:txBody>
      </p:sp>
      <p:sp>
        <p:nvSpPr>
          <p:cNvPr id="11" name="Slide Number Placeholder 3">
            <a:extLst>
              <a:ext uri="{FF2B5EF4-FFF2-40B4-BE49-F238E27FC236}">
                <a16:creationId xmlns:a16="http://schemas.microsoft.com/office/drawing/2014/main" id="{DA770C62-7CDE-F268-A22B-D85B725A975C}"/>
              </a:ext>
            </a:extLst>
          </p:cNvPr>
          <p:cNvSpPr>
            <a:spLocks noGrp="1"/>
          </p:cNvSpPr>
          <p:nvPr>
            <p:ph type="sldNum" sz="quarter" idx="14"/>
          </p:nvPr>
        </p:nvSpPr>
        <p:spPr>
          <a:xfrm>
            <a:off x="11423650" y="6337300"/>
            <a:ext cx="609600" cy="365125"/>
          </a:xfrm>
        </p:spPr>
        <p:txBody>
          <a:bodyPr/>
          <a:lstStyle/>
          <a:p>
            <a:fld id="{E76B6642-1AA4-43CA-96DC-A93A92BF5D52}" type="slidenum">
              <a:rPr lang="en-US" smtClean="0"/>
              <a:pPr/>
              <a:t>11</a:t>
            </a:fld>
            <a:endParaRPr lang="en-US" dirty="0"/>
          </a:p>
        </p:txBody>
      </p:sp>
    </p:spTree>
    <p:extLst>
      <p:ext uri="{BB962C8B-B14F-4D97-AF65-F5344CB8AC3E}">
        <p14:creationId xmlns:p14="http://schemas.microsoft.com/office/powerpoint/2010/main" val="2371544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1F0B55-0126-51B7-828C-7FE070726F87}"/>
              </a:ext>
            </a:extLst>
          </p:cNvPr>
          <p:cNvSpPr>
            <a:spLocks noGrp="1"/>
          </p:cNvSpPr>
          <p:nvPr>
            <p:ph sz="quarter" idx="12"/>
          </p:nvPr>
        </p:nvSpPr>
        <p:spPr>
          <a:xfrm>
            <a:off x="914402" y="1384198"/>
            <a:ext cx="10363201" cy="4559403"/>
          </a:xfrm>
        </p:spPr>
        <p:txBody>
          <a:bodyPr>
            <a:normAutofit/>
          </a:bodyPr>
          <a:lstStyle/>
          <a:p>
            <a:r>
              <a:rPr lang="en-US" altLang="en-US" noProof="0" dirty="0"/>
              <a:t>Leveraging the right resource to address public/campus safety needs.</a:t>
            </a:r>
            <a:endParaRPr lang="en-US" altLang="en-US" dirty="0"/>
          </a:p>
          <a:p>
            <a:r>
              <a:rPr lang="en-US" altLang="en-US" dirty="0"/>
              <a:t>Some approaches include taking police officers out of situations that do not require them.</a:t>
            </a:r>
          </a:p>
          <a:p>
            <a:r>
              <a:rPr lang="en-US" dirty="0"/>
              <a:t>Providing de-escalation training to police.</a:t>
            </a:r>
          </a:p>
          <a:p>
            <a:r>
              <a:rPr lang="en-US" dirty="0"/>
              <a:t>“Co-Response” means different things in different places. </a:t>
            </a:r>
          </a:p>
          <a:p>
            <a:r>
              <a:rPr lang="en-US" dirty="0"/>
              <a:t>First teams, established in the 1970’s and 1980’s, paired police officers with mental health professionals to respond to crisis calls.</a:t>
            </a:r>
          </a:p>
          <a:p>
            <a:r>
              <a:rPr lang="en-US" dirty="0"/>
              <a:t>Co-responder programs have a 50-year history, but many programs were launched in the last 5-10 years.</a:t>
            </a:r>
            <a:endParaRPr lang="en-US" altLang="en-US" dirty="0"/>
          </a:p>
          <a:p>
            <a:endParaRPr lang="en-US" dirty="0"/>
          </a:p>
        </p:txBody>
      </p:sp>
      <p:sp>
        <p:nvSpPr>
          <p:cNvPr id="2" name="Title 1">
            <a:extLst>
              <a:ext uri="{FF2B5EF4-FFF2-40B4-BE49-F238E27FC236}">
                <a16:creationId xmlns:a16="http://schemas.microsoft.com/office/drawing/2014/main" id="{B45F385A-E335-14FD-A8DA-613764DA4347}"/>
              </a:ext>
            </a:extLst>
          </p:cNvPr>
          <p:cNvSpPr>
            <a:spLocks noGrp="1"/>
          </p:cNvSpPr>
          <p:nvPr>
            <p:ph type="title"/>
          </p:nvPr>
        </p:nvSpPr>
        <p:spPr>
          <a:xfrm>
            <a:off x="914400" y="731520"/>
            <a:ext cx="10363200" cy="538480"/>
          </a:xfrm>
        </p:spPr>
        <p:txBody>
          <a:bodyPr>
            <a:normAutofit/>
          </a:bodyPr>
          <a:lstStyle/>
          <a:p>
            <a:r>
              <a:rPr lang="en-US" dirty="0"/>
              <a:t>Evolution of Co-Responder Models </a:t>
            </a:r>
          </a:p>
        </p:txBody>
      </p:sp>
      <p:graphicFrame>
        <p:nvGraphicFramePr>
          <p:cNvPr id="4" name="Diagram 3">
            <a:extLst>
              <a:ext uri="{FF2B5EF4-FFF2-40B4-BE49-F238E27FC236}">
                <a16:creationId xmlns:a16="http://schemas.microsoft.com/office/drawing/2014/main" id="{6D019B22-96EE-B6A0-7C6F-F995887AF22C}"/>
              </a:ext>
            </a:extLst>
          </p:cNvPr>
          <p:cNvGraphicFramePr/>
          <p:nvPr>
            <p:extLst>
              <p:ext uri="{D42A27DB-BD31-4B8C-83A1-F6EECF244321}">
                <p14:modId xmlns:p14="http://schemas.microsoft.com/office/powerpoint/2010/main" val="1513390720"/>
              </p:ext>
            </p:extLst>
          </p:nvPr>
        </p:nvGraphicFramePr>
        <p:xfrm>
          <a:off x="1076739" y="5220182"/>
          <a:ext cx="10038521" cy="723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3">
            <a:extLst>
              <a:ext uri="{FF2B5EF4-FFF2-40B4-BE49-F238E27FC236}">
                <a16:creationId xmlns:a16="http://schemas.microsoft.com/office/drawing/2014/main" id="{3FE877CE-48A9-32BC-FAE1-C822A4443490}"/>
              </a:ext>
            </a:extLst>
          </p:cNvPr>
          <p:cNvSpPr>
            <a:spLocks noGrp="1"/>
          </p:cNvSpPr>
          <p:nvPr>
            <p:ph type="sldNum" sz="quarter" idx="14"/>
          </p:nvPr>
        </p:nvSpPr>
        <p:spPr>
          <a:xfrm>
            <a:off x="11423650" y="6337300"/>
            <a:ext cx="609600" cy="365125"/>
          </a:xfrm>
        </p:spPr>
        <p:txBody>
          <a:bodyPr/>
          <a:lstStyle/>
          <a:p>
            <a:fld id="{E76B6642-1AA4-43CA-96DC-A93A92BF5D52}" type="slidenum">
              <a:rPr lang="en-US" smtClean="0"/>
              <a:pPr/>
              <a:t>12</a:t>
            </a:fld>
            <a:endParaRPr lang="en-US" dirty="0"/>
          </a:p>
        </p:txBody>
      </p:sp>
    </p:spTree>
    <p:extLst>
      <p:ext uri="{BB962C8B-B14F-4D97-AF65-F5344CB8AC3E}">
        <p14:creationId xmlns:p14="http://schemas.microsoft.com/office/powerpoint/2010/main" val="6366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BED841B2-0E52-412F-A81A-43E68BC74A30}"/>
                                            </p:graphicEl>
                                          </p:spTgt>
                                        </p:tgtEl>
                                        <p:attrNameLst>
                                          <p:attrName>style.visibility</p:attrName>
                                        </p:attrNameLst>
                                      </p:cBhvr>
                                      <p:to>
                                        <p:strVal val="visible"/>
                                      </p:to>
                                    </p:set>
                                    <p:animEffect transition="in" filter="wipe(left)">
                                      <p:cBhvr>
                                        <p:cTn id="7" dur="500"/>
                                        <p:tgtEl>
                                          <p:spTgt spid="4">
                                            <p:graphicEl>
                                              <a:dgm id="{BED841B2-0E52-412F-A81A-43E68BC74A3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44DB8484-C59C-402D-8D04-501E0F12C62C}"/>
                                            </p:graphicEl>
                                          </p:spTgt>
                                        </p:tgtEl>
                                        <p:attrNameLst>
                                          <p:attrName>style.visibility</p:attrName>
                                        </p:attrNameLst>
                                      </p:cBhvr>
                                      <p:to>
                                        <p:strVal val="visible"/>
                                      </p:to>
                                    </p:set>
                                    <p:animEffect transition="in" filter="wipe(left)">
                                      <p:cBhvr>
                                        <p:cTn id="12" dur="500"/>
                                        <p:tgtEl>
                                          <p:spTgt spid="4">
                                            <p:graphicEl>
                                              <a:dgm id="{44DB8484-C59C-402D-8D04-501E0F12C62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dgm id="{A2B599F2-534F-4F1D-9812-A86E73917AB7}"/>
                                            </p:graphicEl>
                                          </p:spTgt>
                                        </p:tgtEl>
                                        <p:attrNameLst>
                                          <p:attrName>style.visibility</p:attrName>
                                        </p:attrNameLst>
                                      </p:cBhvr>
                                      <p:to>
                                        <p:strVal val="visible"/>
                                      </p:to>
                                    </p:set>
                                    <p:animEffect transition="in" filter="wipe(left)">
                                      <p:cBhvr>
                                        <p:cTn id="17" dur="500"/>
                                        <p:tgtEl>
                                          <p:spTgt spid="4">
                                            <p:graphicEl>
                                              <a:dgm id="{A2B599F2-534F-4F1D-9812-A86E73917AB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dgm id="{93AB7365-B0E7-499B-8D31-06C648ABD40C}"/>
                                            </p:graphicEl>
                                          </p:spTgt>
                                        </p:tgtEl>
                                        <p:attrNameLst>
                                          <p:attrName>style.visibility</p:attrName>
                                        </p:attrNameLst>
                                      </p:cBhvr>
                                      <p:to>
                                        <p:strVal val="visible"/>
                                      </p:to>
                                    </p:set>
                                    <p:animEffect transition="in" filter="wipe(left)">
                                      <p:cBhvr>
                                        <p:cTn id="22" dur="500"/>
                                        <p:tgtEl>
                                          <p:spTgt spid="4">
                                            <p:graphicEl>
                                              <a:dgm id="{93AB7365-B0E7-499B-8D31-06C648ABD40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28C3-061C-8589-5FD2-D0C7B5B6D855}"/>
              </a:ext>
            </a:extLst>
          </p:cNvPr>
          <p:cNvSpPr>
            <a:spLocks noGrp="1"/>
          </p:cNvSpPr>
          <p:nvPr>
            <p:ph type="title"/>
          </p:nvPr>
        </p:nvSpPr>
        <p:spPr>
          <a:xfrm>
            <a:off x="914400" y="731520"/>
            <a:ext cx="10363200" cy="538480"/>
          </a:xfrm>
        </p:spPr>
        <p:txBody>
          <a:bodyPr>
            <a:normAutofit/>
          </a:bodyPr>
          <a:lstStyle/>
          <a:p>
            <a:r>
              <a:rPr lang="en-US"/>
              <a:t>Co-Responder Models</a:t>
            </a:r>
            <a:endParaRPr lang="en-US" dirty="0"/>
          </a:p>
        </p:txBody>
      </p:sp>
      <p:sp>
        <p:nvSpPr>
          <p:cNvPr id="10" name="Slide Number Placeholder 3">
            <a:extLst>
              <a:ext uri="{FF2B5EF4-FFF2-40B4-BE49-F238E27FC236}">
                <a16:creationId xmlns:a16="http://schemas.microsoft.com/office/drawing/2014/main" id="{D3EE84C5-86EE-4848-86E9-7C84E939AAB8}"/>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13</a:t>
            </a:fld>
            <a:endParaRPr lang="en-US" noProof="0" dirty="0"/>
          </a:p>
        </p:txBody>
      </p:sp>
      <p:sp>
        <p:nvSpPr>
          <p:cNvPr id="5" name="Content Placeholder 2">
            <a:extLst>
              <a:ext uri="{FF2B5EF4-FFF2-40B4-BE49-F238E27FC236}">
                <a16:creationId xmlns:a16="http://schemas.microsoft.com/office/drawing/2014/main" id="{BF3B3A26-F241-EE31-70EF-A154E64B91F1}"/>
              </a:ext>
            </a:extLst>
          </p:cNvPr>
          <p:cNvSpPr txBox="1">
            <a:spLocks/>
          </p:cNvSpPr>
          <p:nvPr/>
        </p:nvSpPr>
        <p:spPr>
          <a:xfrm>
            <a:off x="914397" y="1270000"/>
            <a:ext cx="10004323" cy="4121918"/>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3"/>
                </a:solidFill>
                <a:latin typeface="+mn-lt"/>
                <a:ea typeface="+mn-ea"/>
                <a:cs typeface="+mn-cs"/>
              </a:defRPr>
            </a:lvl1pPr>
            <a:lvl2pPr marL="384048" indent="-22860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accent3"/>
                </a:solidFill>
                <a:latin typeface="+mn-lt"/>
                <a:ea typeface="+mn-ea"/>
                <a:cs typeface="+mn-cs"/>
              </a:defRPr>
            </a:lvl2pPr>
            <a:lvl3pPr marL="566928"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3"/>
                </a:solidFill>
                <a:latin typeface="+mn-lt"/>
                <a:ea typeface="+mn-ea"/>
                <a:cs typeface="+mn-cs"/>
              </a:defRPr>
            </a:lvl3pPr>
            <a:lvl4pPr marL="749808"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3"/>
                </a:solidFill>
                <a:latin typeface="+mn-lt"/>
                <a:ea typeface="+mn-ea"/>
                <a:cs typeface="+mn-cs"/>
              </a:defRPr>
            </a:lvl4pPr>
            <a:lvl5pPr marL="932688"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3"/>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0795" indent="0">
              <a:lnSpc>
                <a:spcPct val="110000"/>
              </a:lnSpc>
              <a:spcBef>
                <a:spcPts val="600"/>
              </a:spcBef>
              <a:spcAft>
                <a:spcPts val="1000"/>
              </a:spcAft>
              <a:buClr>
                <a:srgbClr val="C00000"/>
              </a:buClr>
              <a:buNone/>
            </a:pPr>
            <a:r>
              <a:rPr lang="en-US" sz="2400" b="1" dirty="0">
                <a:solidFill>
                  <a:schemeClr val="tx2"/>
                </a:solidFill>
                <a:latin typeface="Arial" panose="020B0604020202020204" pitchFamily="34" charset="0"/>
                <a:cs typeface="Arial" panose="020B0604020202020204" pitchFamily="34" charset="0"/>
              </a:rPr>
              <a:t>Trained campus safety officers and a mental health professional who respond to behavioral emergencies as a team</a:t>
            </a:r>
          </a:p>
          <a:p>
            <a:pPr marL="238125" indent="-226695">
              <a:lnSpc>
                <a:spcPct val="110000"/>
              </a:lnSpc>
              <a:spcBef>
                <a:spcPts val="600"/>
              </a:spcBef>
              <a:spcAft>
                <a:spcPts val="0"/>
              </a:spcAft>
              <a:buClr>
                <a:schemeClr val="tx2"/>
              </a:buClr>
              <a:buFont typeface="Arial" panose="020B0604020202020204" pitchFamily="34" charset="0"/>
              <a:buChar char="•"/>
            </a:pPr>
            <a:r>
              <a:rPr lang="en-US" sz="2400" dirty="0">
                <a:solidFill>
                  <a:srgbClr val="050505"/>
                </a:solidFill>
                <a:latin typeface="Times New Roman" panose="02020603050405020304" pitchFamily="18" charset="0"/>
                <a:cs typeface="Times New Roman" panose="02020603050405020304" pitchFamily="18" charset="0"/>
              </a:rPr>
              <a:t>Interdisciplinary team</a:t>
            </a:r>
          </a:p>
          <a:p>
            <a:pPr marL="238125" indent="-226695">
              <a:lnSpc>
                <a:spcPct val="110000"/>
              </a:lnSpc>
              <a:spcBef>
                <a:spcPts val="600"/>
              </a:spcBef>
              <a:spcAft>
                <a:spcPts val="0"/>
              </a:spcAft>
              <a:buClr>
                <a:schemeClr val="tx2"/>
              </a:buClr>
              <a:buFont typeface="Arial" panose="020B0604020202020204" pitchFamily="34" charset="0"/>
              <a:buChar char="•"/>
            </a:pPr>
            <a:r>
              <a:rPr lang="en-US" sz="2400" dirty="0">
                <a:solidFill>
                  <a:srgbClr val="050505"/>
                </a:solidFill>
                <a:latin typeface="Times New Roman" panose="02020603050405020304" pitchFamily="18" charset="0"/>
                <a:cs typeface="Times New Roman" panose="02020603050405020304" pitchFamily="18" charset="0"/>
              </a:rPr>
              <a:t>Specialized training via team approach</a:t>
            </a:r>
          </a:p>
          <a:p>
            <a:pPr marL="238125" indent="-226695">
              <a:lnSpc>
                <a:spcPct val="110000"/>
              </a:lnSpc>
              <a:spcBef>
                <a:spcPts val="600"/>
              </a:spcBef>
              <a:spcAft>
                <a:spcPts val="0"/>
              </a:spcAft>
              <a:buClr>
                <a:schemeClr val="tx2"/>
              </a:buClr>
              <a:buFont typeface="Arial" panose="020B0604020202020204" pitchFamily="34" charset="0"/>
              <a:buChar char="•"/>
            </a:pPr>
            <a:r>
              <a:rPr lang="en-US" sz="2400" dirty="0">
                <a:solidFill>
                  <a:srgbClr val="050505"/>
                </a:solidFill>
                <a:latin typeface="Times New Roman" panose="02020603050405020304" pitchFamily="18" charset="0"/>
                <a:cs typeface="Times New Roman" panose="02020603050405020304" pitchFamily="18" charset="0"/>
              </a:rPr>
              <a:t>Cooperative response</a:t>
            </a:r>
          </a:p>
          <a:p>
            <a:pPr marL="238125" indent="-226695">
              <a:lnSpc>
                <a:spcPct val="110000"/>
              </a:lnSpc>
              <a:spcBef>
                <a:spcPts val="600"/>
              </a:spcBef>
              <a:spcAft>
                <a:spcPts val="0"/>
              </a:spcAft>
              <a:buClr>
                <a:schemeClr val="tx2"/>
              </a:buClr>
              <a:buFont typeface="Arial" panose="020B0604020202020204" pitchFamily="34" charset="0"/>
              <a:buChar char="•"/>
            </a:pPr>
            <a:r>
              <a:rPr lang="en-US" sz="2400" dirty="0">
                <a:solidFill>
                  <a:srgbClr val="050505"/>
                </a:solidFill>
                <a:latin typeface="Times New Roman" panose="02020603050405020304" pitchFamily="18" charset="0"/>
                <a:cs typeface="Times New Roman" panose="02020603050405020304" pitchFamily="18" charset="0"/>
              </a:rPr>
              <a:t>Assessment, triage, follow-up, &amp; referral</a:t>
            </a:r>
          </a:p>
        </p:txBody>
      </p:sp>
      <p:pic>
        <p:nvPicPr>
          <p:cNvPr id="8" name="Picture 2" descr="Mental Health and Community Policing | Psychology Tod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40"/>
          <a:stretch/>
        </p:blipFill>
        <p:spPr bwMode="auto">
          <a:xfrm>
            <a:off x="7097916" y="2295274"/>
            <a:ext cx="4179683" cy="236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28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00668C-44FA-9537-3924-71F2BF7AE8DA}"/>
              </a:ext>
            </a:extLst>
          </p:cNvPr>
          <p:cNvSpPr>
            <a:spLocks noGrp="1"/>
          </p:cNvSpPr>
          <p:nvPr>
            <p:ph type="title"/>
          </p:nvPr>
        </p:nvSpPr>
        <p:spPr>
          <a:xfrm>
            <a:off x="914400" y="731520"/>
            <a:ext cx="10363200" cy="538480"/>
          </a:xfrm>
        </p:spPr>
        <p:txBody>
          <a:bodyPr>
            <a:normAutofit/>
          </a:bodyPr>
          <a:lstStyle/>
          <a:p>
            <a:r>
              <a:rPr lang="en-US" dirty="0"/>
              <a:t>Co-Responder Models</a:t>
            </a:r>
          </a:p>
        </p:txBody>
      </p:sp>
      <p:sp>
        <p:nvSpPr>
          <p:cNvPr id="10" name="Slide Number Placeholder 3">
            <a:extLst>
              <a:ext uri="{FF2B5EF4-FFF2-40B4-BE49-F238E27FC236}">
                <a16:creationId xmlns:a16="http://schemas.microsoft.com/office/drawing/2014/main" id="{D3EE84C5-86EE-4848-86E9-7C84E939AAB8}"/>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14</a:t>
            </a:fld>
            <a:endParaRPr lang="en-US" noProof="0" dirty="0"/>
          </a:p>
        </p:txBody>
      </p:sp>
      <p:grpSp>
        <p:nvGrpSpPr>
          <p:cNvPr id="17" name="Group 16"/>
          <p:cNvGrpSpPr/>
          <p:nvPr/>
        </p:nvGrpSpPr>
        <p:grpSpPr>
          <a:xfrm>
            <a:off x="914400" y="1547786"/>
            <a:ext cx="10040186" cy="4572000"/>
            <a:chOff x="654205" y="1530969"/>
            <a:chExt cx="10883590" cy="4440509"/>
          </a:xfrm>
        </p:grpSpPr>
        <p:pic>
          <p:nvPicPr>
            <p:cNvPr id="15" name="Picture 14"/>
            <p:cNvPicPr>
              <a:picLocks noChangeAspect="1"/>
            </p:cNvPicPr>
            <p:nvPr/>
          </p:nvPicPr>
          <p:blipFill rotWithShape="1">
            <a:blip r:embed="rId3"/>
            <a:srcRect t="12681"/>
            <a:stretch/>
          </p:blipFill>
          <p:spPr>
            <a:xfrm>
              <a:off x="654205" y="1531346"/>
              <a:ext cx="10883590" cy="4440132"/>
            </a:xfrm>
            <a:prstGeom prst="rect">
              <a:avLst/>
            </a:prstGeom>
          </p:spPr>
        </p:pic>
        <p:sp>
          <p:nvSpPr>
            <p:cNvPr id="16" name="Rectangle 15"/>
            <p:cNvSpPr/>
            <p:nvPr/>
          </p:nvSpPr>
          <p:spPr>
            <a:xfrm>
              <a:off x="3267075" y="1800225"/>
              <a:ext cx="733425"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395912" y="1743075"/>
              <a:ext cx="733425" cy="895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7404453" y="1750219"/>
              <a:ext cx="733425" cy="895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9020969" y="1743075"/>
              <a:ext cx="530655" cy="902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419865" y="1530969"/>
              <a:ext cx="8095733" cy="30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3F6DF20E-C49B-E4F8-1813-BC352F5A10A2}"/>
              </a:ext>
            </a:extLst>
          </p:cNvPr>
          <p:cNvSpPr txBox="1"/>
          <p:nvPr/>
        </p:nvSpPr>
        <p:spPr>
          <a:xfrm>
            <a:off x="4968037" y="6397573"/>
            <a:ext cx="658545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Cops, Clinicians, or Both? Collaborative Approaches to Responding to Behavioral Health Emergencies</a:t>
            </a:r>
          </a:p>
        </p:txBody>
      </p:sp>
    </p:spTree>
    <p:extLst>
      <p:ext uri="{BB962C8B-B14F-4D97-AF65-F5344CB8AC3E}">
        <p14:creationId xmlns:p14="http://schemas.microsoft.com/office/powerpoint/2010/main" val="38379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6E07-5387-1D79-D846-1945D351F9B1}"/>
              </a:ext>
            </a:extLst>
          </p:cNvPr>
          <p:cNvSpPr>
            <a:spLocks noGrp="1"/>
          </p:cNvSpPr>
          <p:nvPr>
            <p:ph type="title"/>
          </p:nvPr>
        </p:nvSpPr>
        <p:spPr/>
        <p:txBody>
          <a:bodyPr>
            <a:normAutofit fontScale="90000"/>
          </a:bodyPr>
          <a:lstStyle/>
          <a:p>
            <a:r>
              <a:rPr lang="en-US" sz="4000" b="1" dirty="0">
                <a:solidFill>
                  <a:srgbClr val="00338E"/>
                </a:solidFill>
                <a:latin typeface="Palatino Linotype" panose="02040502050505030304" pitchFamily="18" charset="0"/>
              </a:rPr>
              <a:t>Co-Responder Models</a:t>
            </a:r>
            <a:br>
              <a:rPr lang="en-US" sz="4000" b="1" dirty="0">
                <a:solidFill>
                  <a:srgbClr val="00338E"/>
                </a:solidFill>
                <a:latin typeface="Palatino Linotype" panose="02040502050505030304" pitchFamily="18" charset="0"/>
              </a:rPr>
            </a:br>
            <a:endParaRPr lang="en-US" dirty="0"/>
          </a:p>
        </p:txBody>
      </p:sp>
      <p:sp>
        <p:nvSpPr>
          <p:cNvPr id="10" name="Slide Number Placeholder 3">
            <a:extLst>
              <a:ext uri="{FF2B5EF4-FFF2-40B4-BE49-F238E27FC236}">
                <a16:creationId xmlns:a16="http://schemas.microsoft.com/office/drawing/2014/main" id="{D3EE84C5-86EE-4848-86E9-7C84E939AAB8}"/>
              </a:ext>
            </a:extLst>
          </p:cNvPr>
          <p:cNvSpPr>
            <a:spLocks noGrp="1"/>
          </p:cNvSpPr>
          <p:nvPr>
            <p:ph type="sldNum" sz="quarter" idx="14"/>
          </p:nvPr>
        </p:nvSpPr>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fld id="{E8801FEA-74CB-4EFA-8C10-8D0B232C99B9}" type="slidenum">
              <a:rPr lang="en-US" sz="1050" noProof="0" smtClean="0"/>
              <a:pPr marL="0" marR="0" lvl="0" indent="0" defTabSz="457200" rtl="0" eaLnBrk="1" fontAlgn="auto" latinLnBrk="0" hangingPunct="1">
                <a:lnSpc>
                  <a:spcPct val="100000"/>
                </a:lnSpc>
                <a:spcBef>
                  <a:spcPts val="0"/>
                </a:spcBef>
                <a:spcAft>
                  <a:spcPts val="0"/>
                </a:spcAft>
                <a:buClrTx/>
                <a:buSzTx/>
                <a:buFontTx/>
                <a:buNone/>
                <a:tabLst/>
                <a:defRPr/>
              </a:pPr>
              <a:t>15</a:t>
            </a:fld>
            <a:endParaRPr lang="en-US" sz="1050" b="0" i="0" u="none" strike="noStrike" kern="1200" cap="none" spc="0" normalizeH="0" baseline="0" noProof="0" dirty="0">
              <a:ln>
                <a:noFill/>
              </a:ln>
              <a:solidFill>
                <a:srgbClr val="050505"/>
              </a:solidFill>
              <a:effectLst/>
              <a:uLnTx/>
              <a:uFillTx/>
              <a:latin typeface="Calibri"/>
              <a:cs typeface="Calibri"/>
            </a:endParaRPr>
          </a:p>
        </p:txBody>
      </p:sp>
      <p:sp>
        <p:nvSpPr>
          <p:cNvPr id="5" name="Content Placeholder 2">
            <a:extLst>
              <a:ext uri="{FF2B5EF4-FFF2-40B4-BE49-F238E27FC236}">
                <a16:creationId xmlns:a16="http://schemas.microsoft.com/office/drawing/2014/main" id="{BF3B3A26-F241-EE31-70EF-A154E64B91F1}"/>
              </a:ext>
            </a:extLst>
          </p:cNvPr>
          <p:cNvSpPr txBox="1">
            <a:spLocks/>
          </p:cNvSpPr>
          <p:nvPr/>
        </p:nvSpPr>
        <p:spPr>
          <a:xfrm>
            <a:off x="914400" y="1270000"/>
            <a:ext cx="10250731" cy="5185262"/>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accent3"/>
                </a:solidFill>
                <a:latin typeface="+mn-lt"/>
                <a:ea typeface="+mn-ea"/>
                <a:cs typeface="+mn-cs"/>
              </a:defRPr>
            </a:lvl1pPr>
            <a:lvl2pPr marL="384048" indent="-22860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accent3"/>
                </a:solidFill>
                <a:latin typeface="+mn-lt"/>
                <a:ea typeface="+mn-ea"/>
                <a:cs typeface="+mn-cs"/>
              </a:defRPr>
            </a:lvl2pPr>
            <a:lvl3pPr marL="566928"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3"/>
                </a:solidFill>
                <a:latin typeface="+mn-lt"/>
                <a:ea typeface="+mn-ea"/>
                <a:cs typeface="+mn-cs"/>
              </a:defRPr>
            </a:lvl3pPr>
            <a:lvl4pPr marL="749808"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3"/>
                </a:solidFill>
                <a:latin typeface="+mn-lt"/>
                <a:ea typeface="+mn-ea"/>
                <a:cs typeface="+mn-cs"/>
              </a:defRPr>
            </a:lvl4pPr>
            <a:lvl5pPr marL="932688"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3"/>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Alternative Response (City of Cambridge –</a:t>
            </a:r>
            <a:r>
              <a:rPr lang="en-US" dirty="0">
                <a:solidFill>
                  <a:schemeClr val="tx1">
                    <a:lumMod val="95000"/>
                    <a:lumOff val="5000"/>
                  </a:schemeClr>
                </a:solidFill>
                <a:latin typeface="Times New Roman" panose="02020603050405020304" pitchFamily="18" charset="0"/>
                <a:cs typeface="Times New Roman" panose="02020603050405020304" pitchFamily="18" charset="0"/>
                <a:hlinkClick r:id="rId3"/>
              </a:rPr>
              <a:t>Community Assistance Response and Engagement Team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(City of Eugene – CAHOOTS – </a:t>
            </a:r>
            <a:r>
              <a:rPr lang="en-US" dirty="0">
                <a:solidFill>
                  <a:schemeClr val="tx1">
                    <a:lumMod val="95000"/>
                    <a:lumOff val="5000"/>
                  </a:schemeClr>
                </a:solidFill>
                <a:latin typeface="Times New Roman" panose="02020603050405020304" pitchFamily="18" charset="0"/>
                <a:cs typeface="Times New Roman" panose="02020603050405020304" pitchFamily="18" charset="0"/>
                <a:hlinkClick r:id="rId4"/>
              </a:rPr>
              <a:t>Crisis Assistance Helping Out on the Streets</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and (Virginia Commonwealth University – </a:t>
            </a:r>
            <a:r>
              <a:rPr lang="en-US" dirty="0">
                <a:solidFill>
                  <a:schemeClr val="tx1">
                    <a:lumMod val="95000"/>
                    <a:lumOff val="5000"/>
                  </a:schemeClr>
                </a:solidFill>
                <a:latin typeface="Times New Roman" panose="02020603050405020304" pitchFamily="18" charset="0"/>
                <a:cs typeface="Times New Roman" panose="02020603050405020304" pitchFamily="18" charset="0"/>
                <a:hlinkClick r:id="rId5"/>
              </a:rPr>
              <a:t>CVU Safety Ambassadors</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Police Call for After-Event Support</a:t>
            </a:r>
          </a:p>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Police Obtain Clinical Support Virtually</a:t>
            </a:r>
          </a:p>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FD &amp; EMS Partner with Clinicians (</a:t>
            </a:r>
            <a:r>
              <a:rPr lang="en-US" dirty="0">
                <a:solidFill>
                  <a:schemeClr val="tx1">
                    <a:lumMod val="95000"/>
                    <a:lumOff val="5000"/>
                  </a:schemeClr>
                </a:solidFill>
                <a:latin typeface="Times New Roman" panose="02020603050405020304" pitchFamily="18" charset="0"/>
                <a:cs typeface="Times New Roman" panose="02020603050405020304" pitchFamily="18" charset="0"/>
                <a:hlinkClick r:id="rId6"/>
              </a:rPr>
              <a:t>SF Street Crisis Response Team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Multi-Professional Teams (Johns Hopkins University – </a:t>
            </a:r>
            <a:r>
              <a:rPr lang="en-US" dirty="0">
                <a:solidFill>
                  <a:schemeClr val="tx1">
                    <a:lumMod val="95000"/>
                    <a:lumOff val="5000"/>
                  </a:schemeClr>
                </a:solidFill>
                <a:latin typeface="Times New Roman" panose="02020603050405020304" pitchFamily="18" charset="0"/>
                <a:cs typeface="Times New Roman" panose="02020603050405020304" pitchFamily="18" charset="0"/>
                <a:hlinkClick r:id="rId7"/>
              </a:rPr>
              <a:t>Behavioral Health Crisis Support Team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Police Call for Non-Clinical Support</a:t>
            </a:r>
          </a:p>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Peer Support Workers Join w/Police</a:t>
            </a:r>
          </a:p>
          <a:p>
            <a:pPr marL="274320" indent="-274320">
              <a:lnSpc>
                <a:spcPct val="100000"/>
              </a:lnSpc>
              <a:spcBef>
                <a:spcPts val="600"/>
              </a:spcBef>
              <a:spcAft>
                <a:spcPts val="400"/>
              </a:spcAft>
              <a:buClr>
                <a:schemeClr val="tx2"/>
              </a:buClr>
              <a:buFont typeface="Arial" panose="020B0604020202020204" pitchFamily="34" charset="0"/>
              <a:buChar cha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Clinical Staff Advise within the </a:t>
            </a:r>
            <a:br>
              <a:rPr lang="en-US" dirty="0">
                <a:solidFill>
                  <a:schemeClr val="tx1">
                    <a:lumMod val="95000"/>
                    <a:lumOff val="5000"/>
                  </a:schemeClr>
                </a:solidFill>
                <a:latin typeface="Times New Roman" panose="02020603050405020304" pitchFamily="18" charset="0"/>
                <a:cs typeface="Times New Roman" panose="02020603050405020304" pitchFamily="18" charset="0"/>
              </a:rPr>
            </a:br>
            <a:r>
              <a:rPr lang="en-US" dirty="0">
                <a:solidFill>
                  <a:schemeClr val="tx1">
                    <a:lumMod val="95000"/>
                    <a:lumOff val="5000"/>
                  </a:schemeClr>
                </a:solidFill>
                <a:latin typeface="Times New Roman" panose="02020603050405020304" pitchFamily="18" charset="0"/>
                <a:cs typeface="Times New Roman" panose="02020603050405020304" pitchFamily="18" charset="0"/>
              </a:rPr>
              <a:t>Dispatch Center</a:t>
            </a:r>
            <a:endParaRPr lang="en-US" dirty="0">
              <a:solidFill>
                <a:srgbClr val="050505"/>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4B6FB0A-A441-29B4-C7DD-FC44ACD6001B}"/>
              </a:ext>
            </a:extLst>
          </p:cNvPr>
          <p:cNvPicPr>
            <a:picLocks noChangeAspect="1"/>
          </p:cNvPicPr>
          <p:nvPr/>
        </p:nvPicPr>
        <p:blipFill rotWithShape="1">
          <a:blip r:embed="rId8"/>
          <a:srcRect l="27740" t="19041" r="44076" b="64257"/>
          <a:stretch/>
        </p:blipFill>
        <p:spPr>
          <a:xfrm>
            <a:off x="5532699" y="4139730"/>
            <a:ext cx="5744901" cy="1986750"/>
          </a:xfrm>
          <a:prstGeom prst="rect">
            <a:avLst/>
          </a:prstGeom>
        </p:spPr>
      </p:pic>
    </p:spTree>
    <p:extLst>
      <p:ext uri="{BB962C8B-B14F-4D97-AF65-F5344CB8AC3E}">
        <p14:creationId xmlns:p14="http://schemas.microsoft.com/office/powerpoint/2010/main" val="2872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itle 1">
            <a:extLst>
              <a:ext uri="{FF2B5EF4-FFF2-40B4-BE49-F238E27FC236}">
                <a16:creationId xmlns:a16="http://schemas.microsoft.com/office/drawing/2014/main" id="{AA874970-6A50-6DC1-B610-BDF1C541D3A8}"/>
              </a:ext>
            </a:extLst>
          </p:cNvPr>
          <p:cNvSpPr>
            <a:spLocks noGrp="1"/>
          </p:cNvSpPr>
          <p:nvPr>
            <p:ph type="title"/>
          </p:nvPr>
        </p:nvSpPr>
        <p:spPr>
          <a:xfrm>
            <a:off x="2550160" y="990600"/>
            <a:ext cx="8727440" cy="2781300"/>
          </a:xfrm>
        </p:spPr>
        <p:txBody>
          <a:bodyPr/>
          <a:lstStyle/>
          <a:p>
            <a:r>
              <a:rPr lang="en-US" dirty="0"/>
              <a:t>Safety Ambassador Program</a:t>
            </a:r>
          </a:p>
        </p:txBody>
      </p:sp>
      <p:sp>
        <p:nvSpPr>
          <p:cNvPr id="3" name="Subtitle 2">
            <a:extLst>
              <a:ext uri="{FF2B5EF4-FFF2-40B4-BE49-F238E27FC236}">
                <a16:creationId xmlns:a16="http://schemas.microsoft.com/office/drawing/2014/main" id="{F187AFD9-1E05-A100-642A-D126C6CB8A95}"/>
              </a:ext>
            </a:extLst>
          </p:cNvPr>
          <p:cNvSpPr>
            <a:spLocks noGrp="1"/>
          </p:cNvSpPr>
          <p:nvPr>
            <p:ph type="subTitle" idx="1"/>
          </p:nvPr>
        </p:nvSpPr>
        <p:spPr>
          <a:xfrm>
            <a:off x="2550160" y="3863340"/>
            <a:ext cx="8727440" cy="1470660"/>
          </a:xfrm>
        </p:spPr>
        <p:txBody>
          <a:bodyPr/>
          <a:lstStyle/>
          <a:p>
            <a:r>
              <a:rPr lang="en-US" noProof="0" dirty="0">
                <a:sym typeface="Arial"/>
              </a:rPr>
              <a:t>Virginia Commonwealth University</a:t>
            </a:r>
          </a:p>
        </p:txBody>
      </p:sp>
      <p:pic>
        <p:nvPicPr>
          <p:cNvPr id="9" name="Picture 8" descr="A yellow letter on a black background&#10;&#10;Description automatically generated">
            <a:extLst>
              <a:ext uri="{FF2B5EF4-FFF2-40B4-BE49-F238E27FC236}">
                <a16:creationId xmlns:a16="http://schemas.microsoft.com/office/drawing/2014/main" id="{27570A08-9AE9-51F5-A3FE-34F1193FE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7" name="Google Shape;487;p86"/>
          <p:cNvSpPr txBox="1">
            <a:spLocks noGrp="1"/>
          </p:cNvSpPr>
          <p:nvPr>
            <p:ph sz="quarter" idx="12"/>
          </p:nvPr>
        </p:nvSpPr>
        <p:spPr>
          <a:xfrm>
            <a:off x="914402" y="1384198"/>
            <a:ext cx="10363201" cy="4559403"/>
          </a:xfrm>
          <a:noFill/>
          <a:ln>
            <a:noFill/>
          </a:ln>
        </p:spPr>
        <p:txBody>
          <a:bodyPr spcFirstLastPara="1" wrap="square" lIns="91425" tIns="45700" rIns="91425" bIns="45700" anchor="t" anchorCtr="0">
            <a:noAutofit/>
          </a:bodyPr>
          <a:lstStyle/>
          <a:p>
            <a:pPr marL="0" lvl="0" indent="0">
              <a:spcAft>
                <a:spcPts val="1200"/>
              </a:spcAft>
              <a:buNone/>
            </a:pPr>
            <a:r>
              <a:rPr lang="en-US" sz="2200" b="1" dirty="0">
                <a:solidFill>
                  <a:schemeClr val="tx2"/>
                </a:solidFill>
                <a:sym typeface="Roboto"/>
              </a:rPr>
              <a:t>Virginia Commonwealth University </a:t>
            </a:r>
            <a:r>
              <a:rPr lang="en-US" sz="2200" dirty="0">
                <a:sym typeface="Roboto"/>
              </a:rPr>
              <a:t>in Richmond, Virginia is among the nation’s premier urban, public research universities. </a:t>
            </a:r>
          </a:p>
          <a:p>
            <a:pPr marL="0" lvl="0" indent="0">
              <a:spcAft>
                <a:spcPts val="1200"/>
              </a:spcAft>
              <a:buNone/>
            </a:pPr>
            <a:r>
              <a:rPr lang="en-US" sz="2200" dirty="0">
                <a:sym typeface="Roboto"/>
              </a:rPr>
              <a:t>VCU enrolls more than </a:t>
            </a:r>
            <a:r>
              <a:rPr lang="en-US" sz="2200" b="1" dirty="0">
                <a:solidFill>
                  <a:schemeClr val="tx2"/>
                </a:solidFill>
                <a:sym typeface="Roboto"/>
              </a:rPr>
              <a:t>28,000</a:t>
            </a:r>
            <a:r>
              <a:rPr lang="en-US" sz="2200" dirty="0">
                <a:sym typeface="Roboto"/>
              </a:rPr>
              <a:t> students in more than </a:t>
            </a:r>
            <a:r>
              <a:rPr lang="en-US" sz="2200" b="1" dirty="0">
                <a:solidFill>
                  <a:schemeClr val="tx2"/>
                </a:solidFill>
                <a:sym typeface="Roboto"/>
              </a:rPr>
              <a:t>200 </a:t>
            </a:r>
            <a:r>
              <a:rPr lang="en-US" sz="2200" dirty="0">
                <a:sym typeface="Roboto"/>
              </a:rPr>
              <a:t>degree and certificate programs.</a:t>
            </a:r>
          </a:p>
          <a:p>
            <a:pPr marL="0" lvl="0" indent="0">
              <a:spcAft>
                <a:spcPts val="1200"/>
              </a:spcAft>
              <a:buNone/>
            </a:pPr>
            <a:r>
              <a:rPr lang="en-US" sz="2200" dirty="0">
                <a:sym typeface="Roboto"/>
              </a:rPr>
              <a:t>VCU encompasses one of the largest academic health </a:t>
            </a:r>
            <a:br>
              <a:rPr lang="en-US" sz="2200" dirty="0">
                <a:sym typeface="Roboto"/>
              </a:rPr>
            </a:br>
            <a:r>
              <a:rPr lang="en-US" sz="2200" dirty="0">
                <a:sym typeface="Roboto"/>
              </a:rPr>
              <a:t>centers in the nation, VCU Health, where the VCU </a:t>
            </a:r>
            <a:br>
              <a:rPr lang="en-US" sz="2200" dirty="0">
                <a:sym typeface="Roboto"/>
              </a:rPr>
            </a:br>
            <a:r>
              <a:rPr lang="en-US" sz="2200" dirty="0">
                <a:sym typeface="Roboto"/>
              </a:rPr>
              <a:t>Medical Center was named the </a:t>
            </a:r>
            <a:r>
              <a:rPr lang="en-US" sz="2200" b="1" dirty="0">
                <a:solidFill>
                  <a:schemeClr val="tx2"/>
                </a:solidFill>
                <a:sym typeface="Roboto"/>
              </a:rPr>
              <a:t>No. 1 </a:t>
            </a:r>
            <a:r>
              <a:rPr lang="en-US" sz="2200" dirty="0">
                <a:sym typeface="Roboto"/>
              </a:rPr>
              <a:t>hospital in the </a:t>
            </a:r>
            <a:br>
              <a:rPr lang="en-US" sz="2200" dirty="0">
                <a:sym typeface="Roboto"/>
              </a:rPr>
            </a:br>
            <a:r>
              <a:rPr lang="en-US" sz="2200" dirty="0">
                <a:sym typeface="Roboto"/>
              </a:rPr>
              <a:t>Richmond region by </a:t>
            </a:r>
            <a:r>
              <a:rPr lang="en-US" sz="2200" i="1" dirty="0">
                <a:sym typeface="Roboto"/>
              </a:rPr>
              <a:t>U.S. News &amp; World Report</a:t>
            </a:r>
            <a:r>
              <a:rPr lang="en-US" sz="2200" dirty="0">
                <a:sym typeface="Roboto"/>
              </a:rPr>
              <a:t>. </a:t>
            </a:r>
          </a:p>
          <a:p>
            <a:pPr marL="0" lvl="0" indent="0">
              <a:spcAft>
                <a:spcPts val="1200"/>
              </a:spcAft>
              <a:buNone/>
            </a:pPr>
            <a:r>
              <a:rPr lang="en-US" sz="2200" dirty="0"/>
              <a:t>The </a:t>
            </a:r>
            <a:r>
              <a:rPr lang="en-US" sz="2200" b="1" dirty="0">
                <a:solidFill>
                  <a:schemeClr val="tx2"/>
                </a:solidFill>
              </a:rPr>
              <a:t>127.5</a:t>
            </a:r>
            <a:r>
              <a:rPr lang="en-US" sz="2200" dirty="0"/>
              <a:t>-acre Monroe Park Campus is located in </a:t>
            </a:r>
            <a:br>
              <a:rPr lang="en-US" sz="2200" dirty="0"/>
            </a:br>
            <a:r>
              <a:rPr lang="en-US" sz="2200" dirty="0"/>
              <a:t>Richmond’s Fan District, and the </a:t>
            </a:r>
            <a:r>
              <a:rPr lang="en-US" sz="2200" b="1" dirty="0">
                <a:solidFill>
                  <a:schemeClr val="tx2"/>
                </a:solidFill>
              </a:rPr>
              <a:t>70.5</a:t>
            </a:r>
            <a:r>
              <a:rPr lang="en-US" sz="2200" dirty="0"/>
              <a:t>-acre MCV </a:t>
            </a:r>
            <a:br>
              <a:rPr lang="en-US" sz="2200" dirty="0"/>
            </a:br>
            <a:r>
              <a:rPr lang="en-US" sz="2200" dirty="0"/>
              <a:t>Campus is adjacent to the State Capitol. VCU </a:t>
            </a:r>
            <a:br>
              <a:rPr lang="en-US" sz="2200" dirty="0"/>
            </a:br>
            <a:r>
              <a:rPr lang="en-US" sz="2200" dirty="0"/>
              <a:t>occupies</a:t>
            </a:r>
            <a:r>
              <a:rPr lang="en-US" sz="2200" b="1" dirty="0">
                <a:solidFill>
                  <a:schemeClr val="tx2"/>
                </a:solidFill>
              </a:rPr>
              <a:t> 274 </a:t>
            </a:r>
            <a:r>
              <a:rPr lang="en-US" sz="2200" dirty="0"/>
              <a:t>buildings with a residence hall capacity </a:t>
            </a:r>
            <a:br>
              <a:rPr lang="en-US" sz="2200" dirty="0"/>
            </a:br>
            <a:r>
              <a:rPr lang="en-US" sz="2200" dirty="0"/>
              <a:t>of nearly </a:t>
            </a:r>
            <a:r>
              <a:rPr lang="en-US" sz="2200" b="1" dirty="0">
                <a:solidFill>
                  <a:schemeClr val="tx2"/>
                </a:solidFill>
              </a:rPr>
              <a:t>6,000</a:t>
            </a:r>
            <a:r>
              <a:rPr lang="en-US" sz="2200" dirty="0"/>
              <a:t> students.</a:t>
            </a:r>
            <a:endParaRPr lang="en-US" sz="2200" dirty="0">
              <a:sym typeface="Roboto"/>
            </a:endParaRPr>
          </a:p>
        </p:txBody>
      </p:sp>
      <p:sp>
        <p:nvSpPr>
          <p:cNvPr id="486" name="Google Shape;486;p86"/>
          <p:cNvSpPr txBox="1">
            <a:spLocks noGrp="1"/>
          </p:cNvSpPr>
          <p:nvPr>
            <p:ph type="title"/>
          </p:nvPr>
        </p:nvSpPr>
        <p:spPr>
          <a:xfrm>
            <a:off x="914400" y="731520"/>
            <a:ext cx="10363200" cy="538480"/>
          </a:xfrm>
          <a:noFill/>
          <a:ln>
            <a:noFill/>
          </a:ln>
        </p:spPr>
        <p:txBody>
          <a:bodyPr spcFirstLastPara="1" wrap="square" lIns="91425" tIns="45700" rIns="91425" bIns="45700" anchor="b" anchorCtr="0">
            <a:noAutofit/>
          </a:bodyPr>
          <a:lstStyle/>
          <a:p>
            <a:pPr lvl="0"/>
            <a:r>
              <a:rPr lang="en-US" dirty="0"/>
              <a:t>Virginia Commonwealth University</a:t>
            </a:r>
            <a:endParaRPr lang="en-US" dirty="0">
              <a:sym typeface="Arial"/>
            </a:endParaRPr>
          </a:p>
        </p:txBody>
      </p:sp>
      <p:pic>
        <p:nvPicPr>
          <p:cNvPr id="488" name="Google Shape;488;p86"/>
          <p:cNvPicPr preferRelativeResize="0"/>
          <p:nvPr/>
        </p:nvPicPr>
        <p:blipFill rotWithShape="1">
          <a:blip r:embed="rId3">
            <a:alphaModFix/>
          </a:blip>
          <a:srcRect/>
          <a:stretch/>
        </p:blipFill>
        <p:spPr>
          <a:xfrm>
            <a:off x="7136129" y="3182968"/>
            <a:ext cx="4141471" cy="2760632"/>
          </a:xfrm>
          <a:prstGeom prst="rect">
            <a:avLst/>
          </a:prstGeom>
          <a:noFill/>
          <a:ln>
            <a:noFill/>
          </a:ln>
        </p:spPr>
      </p:pic>
      <p:pic>
        <p:nvPicPr>
          <p:cNvPr id="4" name="Picture 3" descr="A yellow letter on a black background&#10;&#10;Description automatically generated">
            <a:extLst>
              <a:ext uri="{FF2B5EF4-FFF2-40B4-BE49-F238E27FC236}">
                <a16:creationId xmlns:a16="http://schemas.microsoft.com/office/drawing/2014/main" id="{E599EFCA-B327-AB87-8692-950B893E7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5" name="Slide Number Placeholder 3">
            <a:extLst>
              <a:ext uri="{FF2B5EF4-FFF2-40B4-BE49-F238E27FC236}">
                <a16:creationId xmlns:a16="http://schemas.microsoft.com/office/drawing/2014/main" id="{80289490-142B-F750-0C7E-8720156CE754}"/>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17</a:t>
            </a:fld>
            <a:endParaRPr lang="en-US" noProof="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87"/>
          <p:cNvSpPr txBox="1">
            <a:spLocks noGrp="1"/>
          </p:cNvSpPr>
          <p:nvPr>
            <p:ph sz="quarter" idx="12"/>
          </p:nvPr>
        </p:nvSpPr>
        <p:spPr>
          <a:xfrm>
            <a:off x="914402" y="1384198"/>
            <a:ext cx="10363201" cy="4559403"/>
          </a:xfrm>
          <a:noFill/>
          <a:ln>
            <a:noFill/>
          </a:ln>
        </p:spPr>
        <p:txBody>
          <a:bodyPr spcFirstLastPara="1" wrap="square" lIns="91425" tIns="45700" rIns="91425" bIns="45700" anchor="t" anchorCtr="0">
            <a:noAutofit/>
          </a:bodyPr>
          <a:lstStyle/>
          <a:p>
            <a:pPr marL="0" lvl="0" indent="0">
              <a:spcAft>
                <a:spcPts val="1200"/>
              </a:spcAft>
              <a:buNone/>
            </a:pPr>
            <a:r>
              <a:rPr lang="en-US" sz="2000" dirty="0">
                <a:sym typeface="Roboto"/>
              </a:rPr>
              <a:t>Virginia Commonwealth University's responsibility to embrace diversity and create an equitable environment where everyone can thrive, regardless of cultural background, life experience or identity, has led to its continued work to address the very real inequities affecting our communities. Of particular concern is law enforcement's interactions with ethnic, racial, gender and sexual minorities, particularly those involving African American communities.</a:t>
            </a:r>
          </a:p>
          <a:p>
            <a:pPr marL="0" lvl="0" indent="0">
              <a:spcAft>
                <a:spcPts val="1200"/>
              </a:spcAft>
              <a:buNone/>
            </a:pPr>
            <a:r>
              <a:rPr lang="en-US" sz="2000" dirty="0">
                <a:sym typeface="Roboto"/>
              </a:rPr>
              <a:t>The Safety and Well-being Advisory Committee (SWAC) was established to develop recommendations to advance VCU's public safety model, fostering systemic and tactical reforms that support the safety and well-being of every individual on campus. SWAC was charged with defining the components of a new transformational model for public safety, leveraging a transdisciplinary approach to better meet the VCU community's needs.</a:t>
            </a:r>
          </a:p>
          <a:p>
            <a:pPr marL="0" lvl="0" indent="0">
              <a:spcAft>
                <a:spcPts val="1200"/>
              </a:spcAft>
              <a:buNone/>
            </a:pPr>
            <a:r>
              <a:rPr lang="en-US" sz="2000" dirty="0">
                <a:sym typeface="Roboto"/>
              </a:rPr>
              <a:t>Per the recommendation of the SWAC the Safety Ambassador Program was developed, which is an alternative police response program, comprised of civilian employees. </a:t>
            </a:r>
            <a:endParaRPr lang="en-US" sz="2000" dirty="0">
              <a:sym typeface="Arial"/>
            </a:endParaRPr>
          </a:p>
        </p:txBody>
      </p:sp>
      <p:sp>
        <p:nvSpPr>
          <p:cNvPr id="493" name="Google Shape;493;p87"/>
          <p:cNvSpPr txBox="1">
            <a:spLocks noGrp="1"/>
          </p:cNvSpPr>
          <p:nvPr>
            <p:ph type="title"/>
          </p:nvPr>
        </p:nvSpPr>
        <p:spPr>
          <a:xfrm>
            <a:off x="914400" y="731520"/>
            <a:ext cx="10363200" cy="538480"/>
          </a:xfrm>
          <a:noFill/>
          <a:ln>
            <a:noFill/>
          </a:ln>
        </p:spPr>
        <p:txBody>
          <a:bodyPr spcFirstLastPara="1" wrap="square" lIns="91425" tIns="45700" rIns="91425" bIns="45700" anchor="b" anchorCtr="0">
            <a:noAutofit/>
          </a:bodyPr>
          <a:lstStyle/>
          <a:p>
            <a:pPr lvl="0"/>
            <a:r>
              <a:rPr lang="en-US" dirty="0"/>
              <a:t>Safety and Well-being Advisory Committee</a:t>
            </a:r>
            <a:endParaRPr lang="en-US" dirty="0">
              <a:sym typeface="Arial"/>
            </a:endParaRPr>
          </a:p>
        </p:txBody>
      </p:sp>
      <p:pic>
        <p:nvPicPr>
          <p:cNvPr id="4" name="Picture 3" descr="A yellow letter on a black background&#10;&#10;Description automatically generated">
            <a:extLst>
              <a:ext uri="{FF2B5EF4-FFF2-40B4-BE49-F238E27FC236}">
                <a16:creationId xmlns:a16="http://schemas.microsoft.com/office/drawing/2014/main" id="{CBE47BED-2766-438C-0C91-A6422EC05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5" name="Slide Number Placeholder 3">
            <a:extLst>
              <a:ext uri="{FF2B5EF4-FFF2-40B4-BE49-F238E27FC236}">
                <a16:creationId xmlns:a16="http://schemas.microsoft.com/office/drawing/2014/main" id="{7523D918-38AE-0107-75EE-FA16E5DEBF89}"/>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18</a:t>
            </a:fld>
            <a:endParaRPr lang="en-US" noProof="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B7264-2BCC-4332-A9FE-E8B4AFD240A3}"/>
              </a:ext>
            </a:extLst>
          </p:cNvPr>
          <p:cNvPicPr>
            <a:picLocks noChangeAspect="1"/>
          </p:cNvPicPr>
          <p:nvPr/>
        </p:nvPicPr>
        <p:blipFill>
          <a:blip r:embed="rId2">
            <a:extLst>
              <a:ext uri="{28A0092B-C50C-407E-A947-70E740481C1C}">
                <a14:useLocalDpi xmlns:a14="http://schemas.microsoft.com/office/drawing/2010/main" val="0"/>
              </a:ext>
            </a:extLst>
          </a:blip>
          <a:srcRect t="4104" b="4104"/>
          <a:stretch/>
        </p:blipFill>
        <p:spPr>
          <a:xfrm>
            <a:off x="2015654" y="425394"/>
            <a:ext cx="7591333" cy="5373271"/>
          </a:xfrm>
          <a:prstGeom prst="rect">
            <a:avLst/>
          </a:prstGeom>
        </p:spPr>
      </p:pic>
      <p:sp>
        <p:nvSpPr>
          <p:cNvPr id="5" name="TextBox 4">
            <a:extLst>
              <a:ext uri="{FF2B5EF4-FFF2-40B4-BE49-F238E27FC236}">
                <a16:creationId xmlns:a16="http://schemas.microsoft.com/office/drawing/2014/main" id="{F34B2B27-D6AE-48D6-B95A-F07AF3C3C180}"/>
              </a:ext>
            </a:extLst>
          </p:cNvPr>
          <p:cNvSpPr txBox="1"/>
          <p:nvPr/>
        </p:nvSpPr>
        <p:spPr>
          <a:xfrm>
            <a:off x="3351352" y="1441478"/>
            <a:ext cx="34290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Safety Ambassadors</a:t>
            </a:r>
          </a:p>
        </p:txBody>
      </p:sp>
      <p:sp>
        <p:nvSpPr>
          <p:cNvPr id="6" name="TextBox 5">
            <a:extLst>
              <a:ext uri="{FF2B5EF4-FFF2-40B4-BE49-F238E27FC236}">
                <a16:creationId xmlns:a16="http://schemas.microsoft.com/office/drawing/2014/main" id="{5060ECB2-9992-4D9C-8BF4-FF782FCF3320}"/>
              </a:ext>
            </a:extLst>
          </p:cNvPr>
          <p:cNvSpPr txBox="1"/>
          <p:nvPr/>
        </p:nvSpPr>
        <p:spPr>
          <a:xfrm>
            <a:off x="6096000" y="3112029"/>
            <a:ext cx="455676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Student Safety Ambassadors</a:t>
            </a:r>
          </a:p>
        </p:txBody>
      </p:sp>
      <p:pic>
        <p:nvPicPr>
          <p:cNvPr id="8" name="Picture 7" descr="A yellow letter on a black background&#10;&#10;Description automatically generated">
            <a:extLst>
              <a:ext uri="{FF2B5EF4-FFF2-40B4-BE49-F238E27FC236}">
                <a16:creationId xmlns:a16="http://schemas.microsoft.com/office/drawing/2014/main" id="{CBD8405C-8CB3-D853-E6E9-EA4463AB7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9" name="Slide Number Placeholder 3">
            <a:extLst>
              <a:ext uri="{FF2B5EF4-FFF2-40B4-BE49-F238E27FC236}">
                <a16:creationId xmlns:a16="http://schemas.microsoft.com/office/drawing/2014/main" id="{EBC97B3C-0ED3-40CD-455E-1B86A179FE59}"/>
              </a:ext>
            </a:extLst>
          </p:cNvPr>
          <p:cNvSpPr txBox="1">
            <a:spLocks/>
          </p:cNvSpPr>
          <p:nvPr/>
        </p:nvSpPr>
        <p:spPr>
          <a:xfrm>
            <a:off x="11423904" y="6336797"/>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8801FEA-74CB-4EFA-8C10-8D0B232C99B9}" type="slidenum">
              <a:rPr lang="en-US" sz="1000" b="1" spc="150" smtClean="0">
                <a:latin typeface="Arial" panose="020B0604020202020204" pitchFamily="34" charset="0"/>
                <a:cs typeface="Arial" panose="020B0604020202020204" pitchFamily="34" charset="0"/>
              </a:rPr>
              <a:pPr algn="ctr"/>
              <a:t>19</a:t>
            </a:fld>
            <a:endParaRPr lang="en-US" sz="1000" b="1" spc="1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80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erson in a suit and tie&#10;&#10;Description automatically generated">
            <a:extLst>
              <a:ext uri="{FF2B5EF4-FFF2-40B4-BE49-F238E27FC236}">
                <a16:creationId xmlns:a16="http://schemas.microsoft.com/office/drawing/2014/main" id="{D6AFC1DC-0347-A447-7FCF-B94C2F589F7E}"/>
              </a:ext>
            </a:extLst>
          </p:cNvPr>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l="19355" t="-302" r="27261" b="302"/>
          <a:stretch/>
        </p:blipFill>
        <p:spPr>
          <a:xfrm>
            <a:off x="914400" y="1281810"/>
            <a:ext cx="2522035" cy="3149600"/>
          </a:xfrm>
        </p:spPr>
      </p:pic>
      <p:sp>
        <p:nvSpPr>
          <p:cNvPr id="3" name="Title 2">
            <a:extLst>
              <a:ext uri="{FF2B5EF4-FFF2-40B4-BE49-F238E27FC236}">
                <a16:creationId xmlns:a16="http://schemas.microsoft.com/office/drawing/2014/main" id="{56693F9C-1260-EE4B-A3D3-D175A6DF3428}"/>
              </a:ext>
            </a:extLst>
          </p:cNvPr>
          <p:cNvSpPr>
            <a:spLocks noGrp="1"/>
          </p:cNvSpPr>
          <p:nvPr>
            <p:ph type="title"/>
          </p:nvPr>
        </p:nvSpPr>
        <p:spPr/>
        <p:txBody>
          <a:bodyPr anchor="t">
            <a:normAutofit/>
          </a:bodyPr>
          <a:lstStyle/>
          <a:p>
            <a:r>
              <a:rPr lang="en-US"/>
              <a:t>Speakers</a:t>
            </a:r>
            <a:endParaRPr lang="en-US" dirty="0"/>
          </a:p>
        </p:txBody>
      </p:sp>
      <p:sp>
        <p:nvSpPr>
          <p:cNvPr id="4" name="Slide Number Placeholder 3">
            <a:extLst>
              <a:ext uri="{FF2B5EF4-FFF2-40B4-BE49-F238E27FC236}">
                <a16:creationId xmlns:a16="http://schemas.microsoft.com/office/drawing/2014/main" id="{908444EF-77EB-E941-94BC-0ADDCC6F0530}"/>
              </a:ext>
            </a:extLst>
          </p:cNvPr>
          <p:cNvSpPr>
            <a:spLocks noGrp="1"/>
          </p:cNvSpPr>
          <p:nvPr>
            <p:ph type="sldNum" sz="quarter" idx="14"/>
          </p:nvPr>
        </p:nvSpPr>
        <p:spPr/>
        <p:txBody>
          <a:bodyPr anchor="ctr">
            <a:normAutofit/>
          </a:bodyPr>
          <a:lstStyle/>
          <a:p>
            <a:pPr>
              <a:spcAft>
                <a:spcPts val="600"/>
              </a:spcAft>
            </a:pPr>
            <a:fld id="{E76B6642-1AA4-43CA-96DC-A93A92BF5D52}" type="slidenum">
              <a:rPr lang="en-US" smtClean="0"/>
              <a:pPr>
                <a:spcAft>
                  <a:spcPts val="600"/>
                </a:spcAft>
              </a:pPr>
              <a:t>2</a:t>
            </a:fld>
            <a:endParaRPr lang="en-US"/>
          </a:p>
        </p:txBody>
      </p:sp>
      <p:sp>
        <p:nvSpPr>
          <p:cNvPr id="14" name="TextBox 13">
            <a:extLst>
              <a:ext uri="{FF2B5EF4-FFF2-40B4-BE49-F238E27FC236}">
                <a16:creationId xmlns:a16="http://schemas.microsoft.com/office/drawing/2014/main" id="{8F5E56DF-517C-45D5-B29E-D37EB56182E7}"/>
              </a:ext>
            </a:extLst>
          </p:cNvPr>
          <p:cNvSpPr txBox="1"/>
          <p:nvPr/>
        </p:nvSpPr>
        <p:spPr>
          <a:xfrm>
            <a:off x="4494405" y="4608418"/>
            <a:ext cx="2973319" cy="966803"/>
          </a:xfrm>
          <a:prstGeom prst="rect">
            <a:avLst/>
          </a:prstGeom>
          <a:noFill/>
        </p:spPr>
        <p:txBody>
          <a:bodyPr wrap="square" rtlCol="0">
            <a:spAutoFit/>
          </a:bodyPr>
          <a:lstStyle/>
          <a:p>
            <a:pPr marL="0" marR="0" lvl="1"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Michael J. Rein </a:t>
            </a:r>
          </a:p>
          <a:p>
            <a:pPr marL="0" marR="0" lvl="1"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Director for Organizational Assessment Services, Healy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14F1F54-3369-4061-BFFC-EF2FA7C27926}"/>
              </a:ext>
            </a:extLst>
          </p:cNvPr>
          <p:cNvSpPr txBox="1"/>
          <p:nvPr/>
        </p:nvSpPr>
        <p:spPr>
          <a:xfrm>
            <a:off x="755904" y="4599476"/>
            <a:ext cx="2680531" cy="966803"/>
          </a:xfrm>
          <a:prstGeom prst="rect">
            <a:avLst/>
          </a:prstGeom>
          <a:noFill/>
        </p:spPr>
        <p:txBody>
          <a:bodyPr wrap="square" rtlCol="0">
            <a:spAutoFit/>
          </a:bodyPr>
          <a:lstStyle/>
          <a:p>
            <a:pPr marL="0" marR="0" lvl="1"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Dr.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Diedrick</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Graham</a:t>
            </a:r>
          </a:p>
          <a:p>
            <a:pPr marL="0" marR="0" lvl="1"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Vice President of Culture &amp; Strategy, Healy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4387027-2535-4B54-AB29-D804C5A9D9E5}"/>
              </a:ext>
            </a:extLst>
          </p:cNvPr>
          <p:cNvSpPr txBox="1"/>
          <p:nvPr/>
        </p:nvSpPr>
        <p:spPr>
          <a:xfrm>
            <a:off x="8525695" y="4552761"/>
            <a:ext cx="2522035" cy="954107"/>
          </a:xfrm>
          <a:prstGeom prst="rect">
            <a:avLst/>
          </a:prstGeom>
          <a:noFill/>
        </p:spPr>
        <p:txBody>
          <a:bodyPr wrap="square" rtlCol="0">
            <a:spAutoFit/>
          </a:bodyPr>
          <a:lstStyle/>
          <a:p>
            <a:pPr algn="ctr"/>
            <a:r>
              <a:rPr lang="en-US" b="1" dirty="0"/>
              <a:t>Christine F. McHugh</a:t>
            </a:r>
          </a:p>
          <a:p>
            <a:pPr algn="ctr"/>
            <a:r>
              <a:rPr lang="en-US" i="1" dirty="0"/>
              <a:t>Moderator</a:t>
            </a:r>
          </a:p>
          <a:p>
            <a:pPr algn="ctr"/>
            <a:r>
              <a:rPr lang="en-US" dirty="0"/>
              <a:t>United Educators</a:t>
            </a:r>
          </a:p>
        </p:txBody>
      </p:sp>
      <p:pic>
        <p:nvPicPr>
          <p:cNvPr id="5" name="Picture 4" descr="A person smiling at camera&#10;&#10;Description automatically generated">
            <a:extLst>
              <a:ext uri="{FF2B5EF4-FFF2-40B4-BE49-F238E27FC236}">
                <a16:creationId xmlns:a16="http://schemas.microsoft.com/office/drawing/2014/main" id="{0EBE1B4B-8D02-D0F0-81CC-84780DD657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 b="93"/>
          <a:stretch/>
        </p:blipFill>
        <p:spPr>
          <a:xfrm>
            <a:off x="8554270" y="1281810"/>
            <a:ext cx="2522035" cy="314960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A96AE856-88F4-7B93-979C-B1DE985FB5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3" t="38" r="14289" b="-38"/>
          <a:stretch/>
        </p:blipFill>
        <p:spPr>
          <a:xfrm>
            <a:off x="4734335" y="1283012"/>
            <a:ext cx="2522035" cy="3149600"/>
          </a:xfrm>
          <a:prstGeom prst="rect">
            <a:avLst/>
          </a:prstGeom>
        </p:spPr>
      </p:pic>
    </p:spTree>
    <p:extLst>
      <p:ext uri="{BB962C8B-B14F-4D97-AF65-F5344CB8AC3E}">
        <p14:creationId xmlns:p14="http://schemas.microsoft.com/office/powerpoint/2010/main" val="1910103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D61C-BF71-496C-B46A-0AD14FFE0C92}"/>
              </a:ext>
            </a:extLst>
          </p:cNvPr>
          <p:cNvSpPr>
            <a:spLocks noGrp="1"/>
          </p:cNvSpPr>
          <p:nvPr>
            <p:ph type="title"/>
          </p:nvPr>
        </p:nvSpPr>
        <p:spPr>
          <a:xfrm>
            <a:off x="914400" y="731520"/>
            <a:ext cx="10363200" cy="538480"/>
          </a:xfrm>
        </p:spPr>
        <p:txBody>
          <a:bodyPr>
            <a:normAutofit fontScale="90000"/>
          </a:bodyPr>
          <a:lstStyle/>
          <a:p>
            <a:r>
              <a:rPr lang="en-US" dirty="0"/>
              <a:t>Hiring the Right People as Safety Ambassadors</a:t>
            </a:r>
          </a:p>
        </p:txBody>
      </p:sp>
      <p:pic>
        <p:nvPicPr>
          <p:cNvPr id="6" name="Picture 5">
            <a:extLst>
              <a:ext uri="{FF2B5EF4-FFF2-40B4-BE49-F238E27FC236}">
                <a16:creationId xmlns:a16="http://schemas.microsoft.com/office/drawing/2014/main" id="{0CA827BE-2F51-463E-A353-2FCB785C6578}"/>
              </a:ext>
            </a:extLst>
          </p:cNvPr>
          <p:cNvPicPr>
            <a:picLocks noChangeAspect="1"/>
          </p:cNvPicPr>
          <p:nvPr/>
        </p:nvPicPr>
        <p:blipFill rotWithShape="1">
          <a:blip r:embed="rId2"/>
          <a:srcRect l="76" t="7673" r="-76" b="37192"/>
          <a:stretch/>
        </p:blipFill>
        <p:spPr>
          <a:xfrm>
            <a:off x="-18540" y="1469388"/>
            <a:ext cx="12219856" cy="4491573"/>
          </a:xfrm>
          <a:prstGeom prst="rect">
            <a:avLst/>
          </a:prstGeom>
        </p:spPr>
      </p:pic>
      <p:pic>
        <p:nvPicPr>
          <p:cNvPr id="7" name="Picture 6" descr="A yellow letter on a black background&#10;&#10;Description automatically generated">
            <a:extLst>
              <a:ext uri="{FF2B5EF4-FFF2-40B4-BE49-F238E27FC236}">
                <a16:creationId xmlns:a16="http://schemas.microsoft.com/office/drawing/2014/main" id="{38237E09-B507-A5D1-1203-8A389529A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8" name="Slide Number Placeholder 3">
            <a:extLst>
              <a:ext uri="{FF2B5EF4-FFF2-40B4-BE49-F238E27FC236}">
                <a16:creationId xmlns:a16="http://schemas.microsoft.com/office/drawing/2014/main" id="{835B54F2-6DC7-9C3D-6781-BE79A0642882}"/>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20</a:t>
            </a:fld>
            <a:endParaRPr lang="en-US" noProof="0" dirty="0"/>
          </a:p>
        </p:txBody>
      </p:sp>
    </p:spTree>
    <p:extLst>
      <p:ext uri="{BB962C8B-B14F-4D97-AF65-F5344CB8AC3E}">
        <p14:creationId xmlns:p14="http://schemas.microsoft.com/office/powerpoint/2010/main" val="3282471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69ACB-F2A5-416E-8125-AAA171275B2A}"/>
              </a:ext>
            </a:extLst>
          </p:cNvPr>
          <p:cNvSpPr>
            <a:spLocks noGrp="1"/>
          </p:cNvSpPr>
          <p:nvPr>
            <p:ph sz="quarter" idx="12"/>
          </p:nvPr>
        </p:nvSpPr>
        <p:spPr>
          <a:xfrm>
            <a:off x="914402" y="1384198"/>
            <a:ext cx="10363201" cy="4559403"/>
          </a:xfrm>
        </p:spPr>
        <p:txBody>
          <a:bodyPr/>
          <a:lstStyle/>
          <a:p>
            <a:pPr marL="0" lvl="0" indent="0">
              <a:spcAft>
                <a:spcPts val="1200"/>
              </a:spcAft>
              <a:buNone/>
            </a:pPr>
            <a:r>
              <a:rPr lang="en-US" sz="2000" b="1" dirty="0"/>
              <a:t>Radio Training </a:t>
            </a:r>
            <a:r>
              <a:rPr lang="en-US" sz="2000" dirty="0"/>
              <a:t>– All member of the unit will learn 10 Codes and how to speak over the radio correctly when clearing and responding to calls.  Assign the team permanent call numbers. IE 400 unit’s</a:t>
            </a:r>
          </a:p>
          <a:p>
            <a:pPr marL="0" lvl="0" indent="0">
              <a:spcAft>
                <a:spcPts val="1200"/>
              </a:spcAft>
              <a:buNone/>
            </a:pPr>
            <a:r>
              <a:rPr lang="en-US" sz="2000" b="1" dirty="0"/>
              <a:t>Property</a:t>
            </a:r>
            <a:r>
              <a:rPr lang="en-US" sz="2000" dirty="0"/>
              <a:t> – Make sure applicants are familiar with your specific environment. Learning the property will be built into the ride-a-long training.</a:t>
            </a:r>
          </a:p>
          <a:p>
            <a:pPr marL="0" lvl="0" indent="0">
              <a:spcAft>
                <a:spcPts val="1200"/>
              </a:spcAft>
              <a:buNone/>
            </a:pPr>
            <a:r>
              <a:rPr lang="en-US" sz="2000" b="1" dirty="0"/>
              <a:t>Body Worn Cameras (BWC) </a:t>
            </a:r>
            <a:r>
              <a:rPr lang="en-US" sz="2000" dirty="0"/>
              <a:t>– These cameras will be worn when responding to calls and interactions with the public. Very important that BWC’s are built into the policy and procedures.</a:t>
            </a:r>
          </a:p>
          <a:p>
            <a:pPr marL="0" lvl="0" indent="0">
              <a:spcAft>
                <a:spcPts val="1200"/>
              </a:spcAft>
              <a:buNone/>
            </a:pPr>
            <a:r>
              <a:rPr lang="en-US" sz="2000" b="1" dirty="0"/>
              <a:t>Crisis Intervention Training (CIT) </a:t>
            </a:r>
            <a:r>
              <a:rPr lang="en-US" sz="2000" dirty="0"/>
              <a:t>– It is important for this unit to be highly trained in this area. Having this training should have them ready to respond to calls that will invoke the training.</a:t>
            </a:r>
          </a:p>
          <a:p>
            <a:pPr marL="0" lvl="0" indent="0">
              <a:spcAft>
                <a:spcPts val="1200"/>
              </a:spcAft>
              <a:buNone/>
            </a:pPr>
            <a:r>
              <a:rPr lang="en-US" sz="2000" b="1" dirty="0"/>
              <a:t>De-escalation/Mental Health Training </a:t>
            </a:r>
            <a:r>
              <a:rPr lang="en-US" sz="2000" dirty="0"/>
              <a:t>–  This will be required of all officers. This training combined with CIT will allow the officer to be confident in handling any adverse situation in your environment.</a:t>
            </a:r>
          </a:p>
          <a:p>
            <a:pPr marL="0" lvl="0" indent="0">
              <a:spcAft>
                <a:spcPts val="1200"/>
              </a:spcAft>
              <a:buNone/>
            </a:pPr>
            <a:r>
              <a:rPr lang="en-US" sz="2000" b="1" dirty="0"/>
              <a:t>Directing Traffic </a:t>
            </a:r>
            <a:r>
              <a:rPr lang="en-US" sz="2000" dirty="0"/>
              <a:t>– Officers will be trained on how to properly direct traffic for emergency and special events</a:t>
            </a:r>
          </a:p>
        </p:txBody>
      </p:sp>
      <p:sp>
        <p:nvSpPr>
          <p:cNvPr id="2" name="Title 1">
            <a:extLst>
              <a:ext uri="{FF2B5EF4-FFF2-40B4-BE49-F238E27FC236}">
                <a16:creationId xmlns:a16="http://schemas.microsoft.com/office/drawing/2014/main" id="{15FEAFCC-6DC7-4B5E-9D9F-614F477CCFE7}"/>
              </a:ext>
            </a:extLst>
          </p:cNvPr>
          <p:cNvSpPr>
            <a:spLocks noGrp="1"/>
          </p:cNvSpPr>
          <p:nvPr>
            <p:ph type="title"/>
          </p:nvPr>
        </p:nvSpPr>
        <p:spPr>
          <a:xfrm>
            <a:off x="914400" y="731520"/>
            <a:ext cx="10363200" cy="538480"/>
          </a:xfrm>
        </p:spPr>
        <p:txBody>
          <a:bodyPr/>
          <a:lstStyle/>
          <a:p>
            <a:r>
              <a:rPr lang="en-US" dirty="0"/>
              <a:t>Training</a:t>
            </a:r>
          </a:p>
        </p:txBody>
      </p:sp>
      <p:pic>
        <p:nvPicPr>
          <p:cNvPr id="6" name="Picture 5" descr="A yellow letter on a black background&#10;&#10;Description automatically generated">
            <a:extLst>
              <a:ext uri="{FF2B5EF4-FFF2-40B4-BE49-F238E27FC236}">
                <a16:creationId xmlns:a16="http://schemas.microsoft.com/office/drawing/2014/main" id="{FD8AEF83-CA66-E48B-FEE1-0ED76B047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7" name="Slide Number Placeholder 3">
            <a:extLst>
              <a:ext uri="{FF2B5EF4-FFF2-40B4-BE49-F238E27FC236}">
                <a16:creationId xmlns:a16="http://schemas.microsoft.com/office/drawing/2014/main" id="{6EBBBF51-490C-4C7E-C8D0-613896FE3303}"/>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21</a:t>
            </a:fld>
            <a:endParaRPr lang="en-US" noProof="0" dirty="0"/>
          </a:p>
        </p:txBody>
      </p:sp>
    </p:spTree>
    <p:extLst>
      <p:ext uri="{BB962C8B-B14F-4D97-AF65-F5344CB8AC3E}">
        <p14:creationId xmlns:p14="http://schemas.microsoft.com/office/powerpoint/2010/main" val="161011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3DE81-6FBE-4CBD-B56A-B98BC231DD66}"/>
              </a:ext>
            </a:extLst>
          </p:cNvPr>
          <p:cNvSpPr>
            <a:spLocks noGrp="1"/>
          </p:cNvSpPr>
          <p:nvPr>
            <p:ph sz="quarter" idx="12"/>
          </p:nvPr>
        </p:nvSpPr>
        <p:spPr>
          <a:xfrm>
            <a:off x="914402" y="1384198"/>
            <a:ext cx="10363201" cy="4559403"/>
          </a:xfrm>
        </p:spPr>
        <p:txBody>
          <a:bodyPr/>
          <a:lstStyle/>
          <a:p>
            <a:pPr marL="0" lvl="0" indent="0">
              <a:spcAft>
                <a:spcPts val="1200"/>
              </a:spcAft>
              <a:buNone/>
            </a:pPr>
            <a:r>
              <a:rPr lang="en-US" b="1" dirty="0"/>
              <a:t>CPR/AED Training </a:t>
            </a:r>
            <a:r>
              <a:rPr lang="en-US" dirty="0"/>
              <a:t>– This training could be potentially life saving. This will be required of all officers to participate in and pass the course.</a:t>
            </a:r>
          </a:p>
          <a:p>
            <a:pPr marL="0" lvl="0" indent="0">
              <a:spcAft>
                <a:spcPts val="1200"/>
              </a:spcAft>
              <a:buNone/>
            </a:pPr>
            <a:r>
              <a:rPr lang="en-US" b="1" dirty="0"/>
              <a:t>First Aid </a:t>
            </a:r>
            <a:r>
              <a:rPr lang="en-US" dirty="0"/>
              <a:t>– All officers will be assigned a first aid kit that they can wear on their person. Each pouch will have the basic first aid components incase of emergency.</a:t>
            </a:r>
          </a:p>
          <a:p>
            <a:pPr marL="0" lvl="0" indent="0">
              <a:spcAft>
                <a:spcPts val="1200"/>
              </a:spcAft>
              <a:buNone/>
            </a:pPr>
            <a:r>
              <a:rPr lang="en-US" b="1" dirty="0"/>
              <a:t>Recovered Property </a:t>
            </a:r>
            <a:r>
              <a:rPr lang="en-US" dirty="0"/>
              <a:t>– Co response units should be able to properly log in property to evidence. Any found weapons/narcotics should be handled by sworn officers.</a:t>
            </a:r>
          </a:p>
          <a:p>
            <a:pPr marL="0" lvl="0" indent="0">
              <a:spcAft>
                <a:spcPts val="1200"/>
              </a:spcAft>
              <a:buNone/>
            </a:pPr>
            <a:r>
              <a:rPr lang="en-US" b="1" dirty="0"/>
              <a:t>Other Needed Training </a:t>
            </a:r>
            <a:r>
              <a:rPr lang="en-US" dirty="0"/>
              <a:t>– Fair and Impartial Policing, Cultural Diversity, Community Policing/Crime Prevention, Vehicle Maintence and inspections. </a:t>
            </a:r>
          </a:p>
          <a:p>
            <a:pPr marL="0" lvl="0" indent="0">
              <a:buNone/>
            </a:pPr>
            <a:r>
              <a:rPr lang="en-US" b="1" i="1" dirty="0">
                <a:solidFill>
                  <a:schemeClr val="tx2"/>
                </a:solidFill>
              </a:rPr>
              <a:t>You can create a training program that is unique to your department.</a:t>
            </a:r>
          </a:p>
          <a:p>
            <a:endParaRPr lang="en-US" dirty="0"/>
          </a:p>
        </p:txBody>
      </p:sp>
      <p:sp>
        <p:nvSpPr>
          <p:cNvPr id="2" name="Title 1">
            <a:extLst>
              <a:ext uri="{FF2B5EF4-FFF2-40B4-BE49-F238E27FC236}">
                <a16:creationId xmlns:a16="http://schemas.microsoft.com/office/drawing/2014/main" id="{3B48881A-F7FF-47E7-9377-3CF621DD0AD9}"/>
              </a:ext>
            </a:extLst>
          </p:cNvPr>
          <p:cNvSpPr>
            <a:spLocks noGrp="1"/>
          </p:cNvSpPr>
          <p:nvPr>
            <p:ph type="title"/>
          </p:nvPr>
        </p:nvSpPr>
        <p:spPr>
          <a:xfrm>
            <a:off x="914400" y="731520"/>
            <a:ext cx="10363200" cy="538480"/>
          </a:xfrm>
        </p:spPr>
        <p:txBody>
          <a:bodyPr/>
          <a:lstStyle/>
          <a:p>
            <a:r>
              <a:rPr lang="en-US" dirty="0"/>
              <a:t>Training</a:t>
            </a:r>
          </a:p>
        </p:txBody>
      </p:sp>
      <p:pic>
        <p:nvPicPr>
          <p:cNvPr id="6" name="Picture 5" descr="A yellow letter on a black background&#10;&#10;Description automatically generated">
            <a:extLst>
              <a:ext uri="{FF2B5EF4-FFF2-40B4-BE49-F238E27FC236}">
                <a16:creationId xmlns:a16="http://schemas.microsoft.com/office/drawing/2014/main" id="{4F0DB14D-2F95-F8DA-9D07-98DBADA40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7" name="Slide Number Placeholder 3">
            <a:extLst>
              <a:ext uri="{FF2B5EF4-FFF2-40B4-BE49-F238E27FC236}">
                <a16:creationId xmlns:a16="http://schemas.microsoft.com/office/drawing/2014/main" id="{FB614A4D-9896-71C8-B067-2070FB5B7844}"/>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22</a:t>
            </a:fld>
            <a:endParaRPr lang="en-US" noProof="0" dirty="0"/>
          </a:p>
        </p:txBody>
      </p:sp>
    </p:spTree>
    <p:extLst>
      <p:ext uri="{BB962C8B-B14F-4D97-AF65-F5344CB8AC3E}">
        <p14:creationId xmlns:p14="http://schemas.microsoft.com/office/powerpoint/2010/main" val="312990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90"/>
          <p:cNvSpPr txBox="1">
            <a:spLocks noGrp="1"/>
          </p:cNvSpPr>
          <p:nvPr>
            <p:ph sz="quarter" idx="12"/>
          </p:nvPr>
        </p:nvSpPr>
        <p:spPr>
          <a:xfrm>
            <a:off x="914402" y="1384198"/>
            <a:ext cx="10363201" cy="4559403"/>
          </a:xfrm>
          <a:noFill/>
          <a:ln>
            <a:noFill/>
          </a:ln>
        </p:spPr>
        <p:txBody>
          <a:bodyPr spcFirstLastPara="1" wrap="square" lIns="91425" tIns="45700" rIns="91425" bIns="45700" anchor="t" anchorCtr="0">
            <a:noAutofit/>
          </a:bodyPr>
          <a:lstStyle/>
          <a:p>
            <a:pPr marL="0" lvl="0" indent="0">
              <a:spcAft>
                <a:spcPts val="1200"/>
              </a:spcAft>
              <a:buNone/>
            </a:pPr>
            <a:r>
              <a:rPr lang="en-US" b="1" dirty="0">
                <a:solidFill>
                  <a:schemeClr val="tx2"/>
                </a:solidFill>
              </a:rPr>
              <a:t>De Escalation </a:t>
            </a:r>
            <a:r>
              <a:rPr lang="en-US" dirty="0"/>
              <a:t>– Our team can deescalate a situation by our appearance alone. SA’s do not wear vests, carry weapons, OC. This helps to de escalate potential volatile situations.</a:t>
            </a:r>
          </a:p>
          <a:p>
            <a:pPr marL="0" lvl="0" indent="0">
              <a:spcAft>
                <a:spcPts val="1200"/>
              </a:spcAft>
              <a:buNone/>
            </a:pPr>
            <a:r>
              <a:rPr lang="en-US" b="1" dirty="0">
                <a:solidFill>
                  <a:schemeClr val="tx2"/>
                </a:solidFill>
              </a:rPr>
              <a:t>Engagement</a:t>
            </a:r>
            <a:r>
              <a:rPr lang="en-US" dirty="0"/>
              <a:t> – Because we are not armed it shuts down a potential barrier with the student body and allows an immediate trust and understanding with ever encounter.</a:t>
            </a:r>
          </a:p>
          <a:p>
            <a:pPr marL="0" lvl="0" indent="0">
              <a:spcAft>
                <a:spcPts val="1200"/>
              </a:spcAft>
              <a:buNone/>
            </a:pPr>
            <a:r>
              <a:rPr lang="en-US" b="1" dirty="0">
                <a:solidFill>
                  <a:schemeClr val="tx2"/>
                </a:solidFill>
              </a:rPr>
              <a:t>Effectiveness</a:t>
            </a:r>
            <a:r>
              <a:rPr lang="en-US" dirty="0"/>
              <a:t> – We as a team can engage the student body which allows us to be more effective when responding to the needs of the community </a:t>
            </a:r>
          </a:p>
          <a:p>
            <a:pPr lvl="0"/>
            <a:endParaRPr lang="en-US" dirty="0"/>
          </a:p>
        </p:txBody>
      </p:sp>
      <p:sp>
        <p:nvSpPr>
          <p:cNvPr id="512" name="Google Shape;512;p90"/>
          <p:cNvSpPr txBox="1">
            <a:spLocks noGrp="1"/>
          </p:cNvSpPr>
          <p:nvPr>
            <p:ph type="title"/>
          </p:nvPr>
        </p:nvSpPr>
        <p:spPr>
          <a:xfrm>
            <a:off x="914400" y="731520"/>
            <a:ext cx="10363200" cy="538480"/>
          </a:xfrm>
          <a:noFill/>
          <a:ln>
            <a:noFill/>
          </a:ln>
        </p:spPr>
        <p:txBody>
          <a:bodyPr spcFirstLastPara="1" wrap="square" lIns="91425" tIns="45700" rIns="91425" bIns="45700" anchor="b" anchorCtr="0">
            <a:noAutofit/>
          </a:bodyPr>
          <a:lstStyle/>
          <a:p>
            <a:pPr lvl="0"/>
            <a:r>
              <a:rPr lang="en-US" dirty="0"/>
              <a:t>Team Effectiveness</a:t>
            </a:r>
            <a:endParaRPr lang="en-US" dirty="0">
              <a:sym typeface="Arial"/>
            </a:endParaRPr>
          </a:p>
        </p:txBody>
      </p:sp>
      <p:pic>
        <p:nvPicPr>
          <p:cNvPr id="2" name="Picture 1" descr="A yellow letter on a black background&#10;&#10;Description automatically generated">
            <a:extLst>
              <a:ext uri="{FF2B5EF4-FFF2-40B4-BE49-F238E27FC236}">
                <a16:creationId xmlns:a16="http://schemas.microsoft.com/office/drawing/2014/main" id="{E06D25B5-AFFE-20F4-F46D-C2BF1D756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5" name="Slide Number Placeholder 3">
            <a:extLst>
              <a:ext uri="{FF2B5EF4-FFF2-40B4-BE49-F238E27FC236}">
                <a16:creationId xmlns:a16="http://schemas.microsoft.com/office/drawing/2014/main" id="{5108C8C0-87A3-82E5-6D3B-976D518C9CB7}"/>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23</a:t>
            </a:fld>
            <a:endParaRPr lang="en-US" noProof="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35;p59">
            <a:extLst>
              <a:ext uri="{FF2B5EF4-FFF2-40B4-BE49-F238E27FC236}">
                <a16:creationId xmlns:a16="http://schemas.microsoft.com/office/drawing/2014/main" id="{ED1C3A18-A388-49BF-9F13-D1690B84C56D}"/>
              </a:ext>
            </a:extLst>
          </p:cNvPr>
          <p:cNvPicPr preferRelativeResize="0"/>
          <p:nvPr/>
        </p:nvPicPr>
        <p:blipFill rotWithShape="1">
          <a:blip r:embed="rId2">
            <a:alphaModFix/>
          </a:blip>
          <a:srcRect/>
          <a:stretch/>
        </p:blipFill>
        <p:spPr>
          <a:xfrm>
            <a:off x="7652100" y="1384300"/>
            <a:ext cx="3625500" cy="3028500"/>
          </a:xfrm>
          <a:prstGeom prst="rect">
            <a:avLst/>
          </a:prstGeom>
          <a:noFill/>
          <a:ln>
            <a:noFill/>
          </a:ln>
        </p:spPr>
      </p:pic>
      <p:sp>
        <p:nvSpPr>
          <p:cNvPr id="10" name="Content Placeholder 9">
            <a:extLst>
              <a:ext uri="{FF2B5EF4-FFF2-40B4-BE49-F238E27FC236}">
                <a16:creationId xmlns:a16="http://schemas.microsoft.com/office/drawing/2014/main" id="{8023C75E-BE0B-D4E5-0A23-38B1171C1F1F}"/>
              </a:ext>
            </a:extLst>
          </p:cNvPr>
          <p:cNvSpPr>
            <a:spLocks noGrp="1"/>
          </p:cNvSpPr>
          <p:nvPr>
            <p:ph sz="quarter" idx="12"/>
          </p:nvPr>
        </p:nvSpPr>
        <p:spPr>
          <a:xfrm>
            <a:off x="914400" y="1384300"/>
            <a:ext cx="6180881" cy="4559300"/>
          </a:xfrm>
        </p:spPr>
        <p:txBody>
          <a:bodyPr/>
          <a:lstStyle/>
          <a:p>
            <a:pPr marL="0" indent="0">
              <a:spcAft>
                <a:spcPts val="1200"/>
              </a:spcAft>
              <a:buNone/>
            </a:pPr>
            <a:r>
              <a:rPr lang="en-US" dirty="0"/>
              <a:t>Ambassadors are held to the same standard in </a:t>
            </a:r>
            <a:r>
              <a:rPr lang="en-US" b="1" dirty="0">
                <a:solidFill>
                  <a:schemeClr val="tx2"/>
                </a:solidFill>
              </a:rPr>
              <a:t>reporting crime </a:t>
            </a:r>
            <a:r>
              <a:rPr lang="en-US" dirty="0"/>
              <a:t>as police officers. </a:t>
            </a:r>
          </a:p>
          <a:p>
            <a:pPr marL="0" indent="0">
              <a:spcAft>
                <a:spcPts val="1200"/>
              </a:spcAft>
              <a:buNone/>
            </a:pPr>
            <a:r>
              <a:rPr lang="en-US" dirty="0"/>
              <a:t>The </a:t>
            </a:r>
            <a:r>
              <a:rPr lang="en-US" b="1" dirty="0">
                <a:solidFill>
                  <a:schemeClr val="tx2"/>
                </a:solidFill>
              </a:rPr>
              <a:t>uniform</a:t>
            </a:r>
            <a:r>
              <a:rPr lang="en-US" dirty="0"/>
              <a:t> is similar to police officers and it was chosen to allow the ambassador to be </a:t>
            </a:r>
            <a:r>
              <a:rPr lang="en-US" b="1" dirty="0">
                <a:solidFill>
                  <a:schemeClr val="tx2"/>
                </a:solidFill>
              </a:rPr>
              <a:t>easily identifiable </a:t>
            </a:r>
            <a:r>
              <a:rPr lang="en-US" dirty="0"/>
              <a:t>to students, faculty and staff.</a:t>
            </a:r>
          </a:p>
          <a:p>
            <a:pPr marL="0" indent="0">
              <a:spcAft>
                <a:spcPts val="1200"/>
              </a:spcAft>
              <a:buNone/>
            </a:pPr>
            <a:r>
              <a:rPr lang="en-US" dirty="0"/>
              <a:t>Ambassadors are equipped with a </a:t>
            </a:r>
            <a:r>
              <a:rPr lang="en-US" b="1" dirty="0">
                <a:solidFill>
                  <a:schemeClr val="tx2"/>
                </a:solidFill>
              </a:rPr>
              <a:t>radio</a:t>
            </a:r>
            <a:r>
              <a:rPr lang="en-US" dirty="0"/>
              <a:t> to be in constant contact with the</a:t>
            </a:r>
            <a:r>
              <a:rPr lang="en-US" b="1" dirty="0">
                <a:solidFill>
                  <a:schemeClr val="tx2"/>
                </a:solidFill>
              </a:rPr>
              <a:t> Emergency Communications Center </a:t>
            </a:r>
            <a:r>
              <a:rPr lang="en-US" dirty="0"/>
              <a:t>(VCU Police dispatch).</a:t>
            </a:r>
          </a:p>
        </p:txBody>
      </p:sp>
      <p:sp>
        <p:nvSpPr>
          <p:cNvPr id="9" name="Title 8">
            <a:extLst>
              <a:ext uri="{FF2B5EF4-FFF2-40B4-BE49-F238E27FC236}">
                <a16:creationId xmlns:a16="http://schemas.microsoft.com/office/drawing/2014/main" id="{B698573E-05EE-F08C-9CA0-4F8248D349E0}"/>
              </a:ext>
            </a:extLst>
          </p:cNvPr>
          <p:cNvSpPr>
            <a:spLocks noGrp="1"/>
          </p:cNvSpPr>
          <p:nvPr>
            <p:ph type="title"/>
          </p:nvPr>
        </p:nvSpPr>
        <p:spPr>
          <a:xfrm>
            <a:off x="914400" y="731520"/>
            <a:ext cx="10363200" cy="538480"/>
          </a:xfrm>
        </p:spPr>
        <p:txBody>
          <a:bodyPr/>
          <a:lstStyle/>
          <a:p>
            <a:r>
              <a:rPr lang="en-US" dirty="0"/>
              <a:t>Similarities to Police Officers</a:t>
            </a:r>
          </a:p>
        </p:txBody>
      </p:sp>
      <p:pic>
        <p:nvPicPr>
          <p:cNvPr id="13" name="Picture 12" descr="A yellow letter on a black background&#10;&#10;Description automatically generated">
            <a:extLst>
              <a:ext uri="{FF2B5EF4-FFF2-40B4-BE49-F238E27FC236}">
                <a16:creationId xmlns:a16="http://schemas.microsoft.com/office/drawing/2014/main" id="{99759904-C579-C0AA-9A70-AB4F69D8A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14" name="Slide Number Placeholder 3">
            <a:extLst>
              <a:ext uri="{FF2B5EF4-FFF2-40B4-BE49-F238E27FC236}">
                <a16:creationId xmlns:a16="http://schemas.microsoft.com/office/drawing/2014/main" id="{86991B4A-FEDF-39FE-1F62-31A9CF1F17EA}"/>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24</a:t>
            </a:fld>
            <a:endParaRPr lang="en-US" noProof="0" dirty="0"/>
          </a:p>
        </p:txBody>
      </p:sp>
    </p:spTree>
    <p:extLst>
      <p:ext uri="{BB962C8B-B14F-4D97-AF65-F5344CB8AC3E}">
        <p14:creationId xmlns:p14="http://schemas.microsoft.com/office/powerpoint/2010/main" val="1059282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Google Shape;519;p91"/>
          <p:cNvSpPr txBox="1">
            <a:spLocks noGrp="1"/>
          </p:cNvSpPr>
          <p:nvPr>
            <p:ph sz="quarter" idx="12"/>
          </p:nvPr>
        </p:nvSpPr>
        <p:spPr>
          <a:xfrm>
            <a:off x="914400" y="1384300"/>
            <a:ext cx="5347504" cy="4559300"/>
          </a:xfrm>
          <a:noFill/>
          <a:ln>
            <a:noFill/>
          </a:ln>
        </p:spPr>
        <p:txBody>
          <a:bodyPr spcFirstLastPara="1" wrap="square" lIns="91425" tIns="45700" rIns="91425" bIns="45700" anchor="t" anchorCtr="0">
            <a:noAutofit/>
          </a:bodyPr>
          <a:lstStyle/>
          <a:p>
            <a:pPr lvl="0"/>
            <a:r>
              <a:rPr lang="en-US" dirty="0"/>
              <a:t>No fear of arrest or detention as the Safety Ambassador have no arrest authority.</a:t>
            </a:r>
          </a:p>
          <a:p>
            <a:pPr lvl="0"/>
            <a:r>
              <a:rPr lang="en-US" dirty="0"/>
              <a:t>Students are more apt to look to the Safety Ambassadors for help.</a:t>
            </a:r>
          </a:p>
          <a:p>
            <a:pPr lvl="0"/>
            <a:r>
              <a:rPr lang="en-US" dirty="0"/>
              <a:t>Students will report concerning incidents to the team or over the LiveSafe application.</a:t>
            </a:r>
          </a:p>
        </p:txBody>
      </p:sp>
      <p:sp>
        <p:nvSpPr>
          <p:cNvPr id="518" name="Google Shape;518;p91"/>
          <p:cNvSpPr txBox="1">
            <a:spLocks noGrp="1"/>
          </p:cNvSpPr>
          <p:nvPr>
            <p:ph type="title"/>
          </p:nvPr>
        </p:nvSpPr>
        <p:spPr>
          <a:xfrm>
            <a:off x="914400" y="731520"/>
            <a:ext cx="10363200" cy="538480"/>
          </a:xfrm>
          <a:noFill/>
          <a:ln>
            <a:noFill/>
          </a:ln>
        </p:spPr>
        <p:txBody>
          <a:bodyPr spcFirstLastPara="1" wrap="square" lIns="91425" tIns="45700" rIns="91425" bIns="45700" anchor="b" anchorCtr="0">
            <a:noAutofit/>
          </a:bodyPr>
          <a:lstStyle/>
          <a:p>
            <a:pPr lvl="0"/>
            <a:r>
              <a:rPr lang="en-US" dirty="0"/>
              <a:t>Differences from Police</a:t>
            </a:r>
            <a:endParaRPr lang="en-US" dirty="0">
              <a:sym typeface="Arial"/>
            </a:endParaRPr>
          </a:p>
        </p:txBody>
      </p:sp>
      <p:pic>
        <p:nvPicPr>
          <p:cNvPr id="3" name="Picture 2">
            <a:extLst>
              <a:ext uri="{FF2B5EF4-FFF2-40B4-BE49-F238E27FC236}">
                <a16:creationId xmlns:a16="http://schemas.microsoft.com/office/drawing/2014/main" id="{9DE55307-B811-4AB1-8DC9-17EB6CE377EB}"/>
              </a:ext>
            </a:extLst>
          </p:cNvPr>
          <p:cNvPicPr>
            <a:picLocks noChangeAspect="1"/>
          </p:cNvPicPr>
          <p:nvPr/>
        </p:nvPicPr>
        <p:blipFill>
          <a:blip r:embed="rId3"/>
          <a:stretch>
            <a:fillRect/>
          </a:stretch>
        </p:blipFill>
        <p:spPr>
          <a:xfrm>
            <a:off x="6812280" y="1384300"/>
            <a:ext cx="4465320" cy="2976880"/>
          </a:xfrm>
          <a:prstGeom prst="rect">
            <a:avLst/>
          </a:prstGeom>
        </p:spPr>
      </p:pic>
      <p:pic>
        <p:nvPicPr>
          <p:cNvPr id="5" name="Picture 4" descr="A yellow letter on a black background&#10;&#10;Description automatically generated">
            <a:extLst>
              <a:ext uri="{FF2B5EF4-FFF2-40B4-BE49-F238E27FC236}">
                <a16:creationId xmlns:a16="http://schemas.microsoft.com/office/drawing/2014/main" id="{6B34D4D6-B4B8-19BF-9299-ACD318FC1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6" name="Slide Number Placeholder 3">
            <a:extLst>
              <a:ext uri="{FF2B5EF4-FFF2-40B4-BE49-F238E27FC236}">
                <a16:creationId xmlns:a16="http://schemas.microsoft.com/office/drawing/2014/main" id="{1CB14E21-6F57-7872-78E1-7B1DB0325C4D}"/>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25</a:t>
            </a:fld>
            <a:endParaRPr lang="en-US" noProof="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p88"/>
          <p:cNvSpPr txBox="1">
            <a:spLocks noGrp="1"/>
          </p:cNvSpPr>
          <p:nvPr>
            <p:ph sz="quarter" idx="12"/>
          </p:nvPr>
        </p:nvSpPr>
        <p:spPr>
          <a:xfrm>
            <a:off x="914400" y="1384300"/>
            <a:ext cx="4386805" cy="4559300"/>
          </a:xfrm>
          <a:noFill/>
          <a:ln>
            <a:noFill/>
          </a:ln>
        </p:spPr>
        <p:txBody>
          <a:bodyPr spcFirstLastPara="1" wrap="square" lIns="91425" tIns="45700" rIns="91425" bIns="45700" anchor="t" anchorCtr="0">
            <a:noAutofit/>
          </a:bodyPr>
          <a:lstStyle/>
          <a:p>
            <a:pPr lvl="0"/>
            <a:r>
              <a:rPr lang="en-US" dirty="0"/>
              <a:t>Implemented 1/17/2023</a:t>
            </a:r>
          </a:p>
          <a:p>
            <a:pPr lvl="0"/>
            <a:r>
              <a:rPr lang="en-US" dirty="0"/>
              <a:t>As a department VCUPD’s ECC handled 110,901 calls for service in 2023. This includes all initiated calls. </a:t>
            </a:r>
          </a:p>
          <a:p>
            <a:pPr lvl="0"/>
            <a:r>
              <a:rPr lang="en-US" dirty="0"/>
              <a:t>The Safety Ambassador team (4 civilians) accounted for </a:t>
            </a:r>
            <a:r>
              <a:rPr lang="en-US" b="1" dirty="0">
                <a:solidFill>
                  <a:schemeClr val="tx2"/>
                </a:solidFill>
              </a:rPr>
              <a:t>5,839 </a:t>
            </a:r>
            <a:r>
              <a:rPr lang="en-US" dirty="0"/>
              <a:t>calls. </a:t>
            </a:r>
          </a:p>
          <a:p>
            <a:pPr lvl="0"/>
            <a:r>
              <a:rPr lang="en-US" dirty="0"/>
              <a:t>5,839 is roughly </a:t>
            </a:r>
            <a:r>
              <a:rPr lang="en-US" b="1" dirty="0">
                <a:solidFill>
                  <a:schemeClr val="tx2"/>
                </a:solidFill>
              </a:rPr>
              <a:t>6%</a:t>
            </a:r>
            <a:r>
              <a:rPr lang="en-US" dirty="0"/>
              <a:t> of ALL calls that came into the ECC.</a:t>
            </a:r>
          </a:p>
          <a:p>
            <a:pPr lvl="0"/>
            <a:endParaRPr lang="en-US" dirty="0"/>
          </a:p>
        </p:txBody>
      </p:sp>
      <p:sp>
        <p:nvSpPr>
          <p:cNvPr id="499" name="Google Shape;499;p88"/>
          <p:cNvSpPr txBox="1">
            <a:spLocks noGrp="1"/>
          </p:cNvSpPr>
          <p:nvPr>
            <p:ph type="title"/>
          </p:nvPr>
        </p:nvSpPr>
        <p:spPr>
          <a:xfrm>
            <a:off x="914400" y="731520"/>
            <a:ext cx="10363200" cy="538480"/>
          </a:xfrm>
          <a:noFill/>
          <a:ln>
            <a:noFill/>
          </a:ln>
        </p:spPr>
        <p:txBody>
          <a:bodyPr spcFirstLastPara="1" wrap="square" lIns="91425" tIns="45700" rIns="91425" bIns="45700" anchor="b" anchorCtr="0">
            <a:noAutofit/>
          </a:bodyPr>
          <a:lstStyle/>
          <a:p>
            <a:pPr lvl="0"/>
            <a:r>
              <a:rPr lang="en-US" dirty="0"/>
              <a:t>Total Calls for Service</a:t>
            </a:r>
            <a:endParaRPr lang="en-US" dirty="0">
              <a:sym typeface="Arial"/>
            </a:endParaRPr>
          </a:p>
        </p:txBody>
      </p:sp>
      <p:pic>
        <p:nvPicPr>
          <p:cNvPr id="2" name="Picture 1">
            <a:extLst>
              <a:ext uri="{FF2B5EF4-FFF2-40B4-BE49-F238E27FC236}">
                <a16:creationId xmlns:a16="http://schemas.microsoft.com/office/drawing/2014/main" id="{1C9F45AE-7B82-338B-D073-C6B40AE0CD11}"/>
              </a:ext>
            </a:extLst>
          </p:cNvPr>
          <p:cNvPicPr>
            <a:picLocks noChangeAspect="1"/>
          </p:cNvPicPr>
          <p:nvPr/>
        </p:nvPicPr>
        <p:blipFill>
          <a:blip r:embed="rId3"/>
          <a:stretch>
            <a:fillRect/>
          </a:stretch>
        </p:blipFill>
        <p:spPr>
          <a:xfrm>
            <a:off x="5867400" y="1860550"/>
            <a:ext cx="5410200" cy="3606800"/>
          </a:xfrm>
          <a:prstGeom prst="rect">
            <a:avLst/>
          </a:prstGeom>
        </p:spPr>
      </p:pic>
      <p:sp>
        <p:nvSpPr>
          <p:cNvPr id="5" name="Slide Number Placeholder 3">
            <a:extLst>
              <a:ext uri="{FF2B5EF4-FFF2-40B4-BE49-F238E27FC236}">
                <a16:creationId xmlns:a16="http://schemas.microsoft.com/office/drawing/2014/main" id="{9CC9E5B6-E89F-0719-0A85-7C84E7AF513F}"/>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26</a:t>
            </a:fld>
            <a:endParaRPr lang="en-US" noProof="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Google Shape;526;p92"/>
          <p:cNvSpPr txBox="1">
            <a:spLocks noGrp="1"/>
          </p:cNvSpPr>
          <p:nvPr>
            <p:ph sz="quarter" idx="12"/>
          </p:nvPr>
        </p:nvSpPr>
        <p:spPr>
          <a:xfrm>
            <a:off x="914400" y="1384300"/>
            <a:ext cx="4838218" cy="4559300"/>
          </a:xfrm>
          <a:noFill/>
          <a:ln>
            <a:noFill/>
          </a:ln>
        </p:spPr>
        <p:txBody>
          <a:bodyPr spcFirstLastPara="1" wrap="square" lIns="91425" tIns="45700" rIns="91425" bIns="45700" anchor="t" anchorCtr="0">
            <a:noAutofit/>
          </a:bodyPr>
          <a:lstStyle/>
          <a:p>
            <a:pPr lvl="0"/>
            <a:r>
              <a:rPr lang="en-US" dirty="0"/>
              <a:t>VTCC transports - Transporting children to the Virginia Treatment Center for Children </a:t>
            </a:r>
          </a:p>
          <a:p>
            <a:pPr lvl="0"/>
            <a:r>
              <a:rPr lang="en-US" dirty="0"/>
              <a:t>As of March 22, 2023, VCUPD handled </a:t>
            </a:r>
            <a:r>
              <a:rPr lang="en-US" b="1" dirty="0">
                <a:solidFill>
                  <a:schemeClr val="tx2"/>
                </a:solidFill>
              </a:rPr>
              <a:t>74% </a:t>
            </a:r>
            <a:r>
              <a:rPr lang="en-US" dirty="0"/>
              <a:t>of all VTCC calls for service. SA’s handled </a:t>
            </a:r>
            <a:r>
              <a:rPr lang="en-US" b="1" dirty="0">
                <a:solidFill>
                  <a:schemeClr val="tx2"/>
                </a:solidFill>
              </a:rPr>
              <a:t>26%. </a:t>
            </a:r>
            <a:r>
              <a:rPr lang="en-US" dirty="0"/>
              <a:t>Total Calls= 107</a:t>
            </a:r>
          </a:p>
          <a:p>
            <a:pPr lvl="0"/>
            <a:r>
              <a:rPr lang="en-US" dirty="0"/>
              <a:t>As of March 22, 2024, SA’s have handled </a:t>
            </a:r>
            <a:r>
              <a:rPr lang="en-US" b="1" dirty="0">
                <a:solidFill>
                  <a:schemeClr val="tx2"/>
                </a:solidFill>
              </a:rPr>
              <a:t>70% </a:t>
            </a:r>
            <a:r>
              <a:rPr lang="en-US" dirty="0"/>
              <a:t>of all VTCC Calls total so far 81.</a:t>
            </a:r>
          </a:p>
          <a:p>
            <a:pPr lvl="0"/>
            <a:r>
              <a:rPr lang="en-US" dirty="0"/>
              <a:t>This is just one call for service that the team has made a huge impact</a:t>
            </a:r>
          </a:p>
        </p:txBody>
      </p:sp>
      <p:sp>
        <p:nvSpPr>
          <p:cNvPr id="525" name="Google Shape;525;p92"/>
          <p:cNvSpPr txBox="1">
            <a:spLocks noGrp="1"/>
          </p:cNvSpPr>
          <p:nvPr>
            <p:ph type="title"/>
          </p:nvPr>
        </p:nvSpPr>
        <p:spPr>
          <a:xfrm>
            <a:off x="914400" y="731520"/>
            <a:ext cx="10363200" cy="538480"/>
          </a:xfrm>
          <a:noFill/>
          <a:ln>
            <a:noFill/>
          </a:ln>
        </p:spPr>
        <p:txBody>
          <a:bodyPr spcFirstLastPara="1" wrap="square" lIns="91425" tIns="45700" rIns="91425" bIns="45700" anchor="b" anchorCtr="0">
            <a:noAutofit/>
          </a:bodyPr>
          <a:lstStyle/>
          <a:p>
            <a:pPr lvl="0"/>
            <a:r>
              <a:rPr lang="en-US" dirty="0"/>
              <a:t>VTCC Transports</a:t>
            </a:r>
            <a:endParaRPr lang="en-US" dirty="0">
              <a:sym typeface="Arial"/>
            </a:endParaRPr>
          </a:p>
        </p:txBody>
      </p:sp>
      <p:pic>
        <p:nvPicPr>
          <p:cNvPr id="4" name="Google Shape;507;p89">
            <a:extLst>
              <a:ext uri="{FF2B5EF4-FFF2-40B4-BE49-F238E27FC236}">
                <a16:creationId xmlns:a16="http://schemas.microsoft.com/office/drawing/2014/main" id="{ED03D453-97C4-41C4-8D16-DB98150659ED}"/>
              </a:ext>
            </a:extLst>
          </p:cNvPr>
          <p:cNvPicPr preferRelativeResize="0"/>
          <p:nvPr/>
        </p:nvPicPr>
        <p:blipFill>
          <a:blip r:embed="rId3">
            <a:alphaModFix/>
          </a:blip>
          <a:stretch>
            <a:fillRect/>
          </a:stretch>
        </p:blipFill>
        <p:spPr>
          <a:xfrm>
            <a:off x="6152127" y="1537073"/>
            <a:ext cx="5125473" cy="3394202"/>
          </a:xfrm>
          <a:prstGeom prst="rect">
            <a:avLst/>
          </a:prstGeom>
          <a:noFill/>
          <a:ln>
            <a:noFill/>
          </a:ln>
        </p:spPr>
      </p:pic>
      <p:pic>
        <p:nvPicPr>
          <p:cNvPr id="2" name="Picture 1" descr="A yellow letter on a black background&#10;&#10;Description automatically generated">
            <a:extLst>
              <a:ext uri="{FF2B5EF4-FFF2-40B4-BE49-F238E27FC236}">
                <a16:creationId xmlns:a16="http://schemas.microsoft.com/office/drawing/2014/main" id="{D23634D6-B58C-DB50-EE5E-B00FC057E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
        <p:nvSpPr>
          <p:cNvPr id="6" name="Slide Number Placeholder 3">
            <a:extLst>
              <a:ext uri="{FF2B5EF4-FFF2-40B4-BE49-F238E27FC236}">
                <a16:creationId xmlns:a16="http://schemas.microsoft.com/office/drawing/2014/main" id="{BCF70806-5B5A-3CC7-E221-FE3C267A4C5D}"/>
              </a:ext>
            </a:extLst>
          </p:cNvPr>
          <p:cNvSpPr>
            <a:spLocks noGrp="1"/>
          </p:cNvSpPr>
          <p:nvPr>
            <p:ph type="sldNum" sz="quarter" idx="14"/>
          </p:nvPr>
        </p:nvSpPr>
        <p:spPr>
          <a:xfrm>
            <a:off x="11423904" y="6336797"/>
            <a:ext cx="609600" cy="365125"/>
          </a:xfrm>
        </p:spPr>
        <p:txBody>
          <a:bodyPr/>
          <a:lstStyle/>
          <a:p>
            <a:pPr lvl="0"/>
            <a:fld id="{E8801FEA-74CB-4EFA-8C10-8D0B232C99B9}" type="slidenum">
              <a:rPr lang="en-US" noProof="0" smtClean="0"/>
              <a:pPr lvl="0"/>
              <a:t>27</a:t>
            </a:fld>
            <a:endParaRPr lang="en-US" noProof="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20F7-7E93-9D47-93CD-92DF061FAC8E}"/>
              </a:ext>
            </a:extLst>
          </p:cNvPr>
          <p:cNvSpPr>
            <a:spLocks noGrp="1"/>
          </p:cNvSpPr>
          <p:nvPr>
            <p:ph type="title"/>
          </p:nvPr>
        </p:nvSpPr>
        <p:spPr/>
        <p:txBody>
          <a:bodyPr/>
          <a:lstStyle/>
          <a:p>
            <a:r>
              <a:rPr lang="en-US" dirty="0"/>
              <a:t>Questions?</a:t>
            </a:r>
          </a:p>
        </p:txBody>
      </p:sp>
      <p:pic>
        <p:nvPicPr>
          <p:cNvPr id="7" name="Picture 6" descr="A yellow letter on a black background&#10;&#10;Description automatically generated">
            <a:extLst>
              <a:ext uri="{FF2B5EF4-FFF2-40B4-BE49-F238E27FC236}">
                <a16:creationId xmlns:a16="http://schemas.microsoft.com/office/drawing/2014/main" id="{A2B268AD-39EB-6C62-8FAA-4BD8E16BF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23" y="6294654"/>
            <a:ext cx="1152405" cy="338666"/>
          </a:xfrm>
          <a:prstGeom prst="rect">
            <a:avLst/>
          </a:prstGeom>
        </p:spPr>
      </p:pic>
    </p:spTree>
    <p:extLst>
      <p:ext uri="{BB962C8B-B14F-4D97-AF65-F5344CB8AC3E}">
        <p14:creationId xmlns:p14="http://schemas.microsoft.com/office/powerpoint/2010/main" val="2593215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0"/>
            <a:ext cx="12188138" cy="1400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a:endParaRPr>
          </a:p>
        </p:txBody>
      </p:sp>
      <p:cxnSp>
        <p:nvCxnSpPr>
          <p:cNvPr id="11" name="Straight Connector 10"/>
          <p:cNvCxnSpPr>
            <a:cxnSpLocks/>
          </p:cNvCxnSpPr>
          <p:nvPr/>
        </p:nvCxnSpPr>
        <p:spPr>
          <a:xfrm>
            <a:off x="4483508" y="5105400"/>
            <a:ext cx="318279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hlinkClick r:id="rId2"/>
            <a:extLst>
              <a:ext uri="{FF2B5EF4-FFF2-40B4-BE49-F238E27FC236}">
                <a16:creationId xmlns:a16="http://schemas.microsoft.com/office/drawing/2014/main" id="{31CFD9F0-3464-434F-9F1A-14F1739072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47819" y="5334001"/>
            <a:ext cx="456519" cy="456519"/>
          </a:xfrm>
          <a:prstGeom prst="rect">
            <a:avLst/>
          </a:prstGeom>
        </p:spPr>
      </p:pic>
      <p:pic>
        <p:nvPicPr>
          <p:cNvPr id="17" name="Picture 16">
            <a:hlinkClick r:id="rId4"/>
            <a:extLst>
              <a:ext uri="{FF2B5EF4-FFF2-40B4-BE49-F238E27FC236}">
                <a16:creationId xmlns:a16="http://schemas.microsoft.com/office/drawing/2014/main" id="{35A1BA24-3A32-4D45-B724-313B4E94AF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52784" y="5334000"/>
            <a:ext cx="457196" cy="457196"/>
          </a:xfrm>
          <a:prstGeom prst="rect">
            <a:avLst/>
          </a:prstGeom>
        </p:spPr>
      </p:pic>
      <p:pic>
        <p:nvPicPr>
          <p:cNvPr id="6" name="Picture Placeholder 20" descr="A black and grey logo&#10;&#10;Description automatically generated">
            <a:extLst>
              <a:ext uri="{FF2B5EF4-FFF2-40B4-BE49-F238E27FC236}">
                <a16:creationId xmlns:a16="http://schemas.microsoft.com/office/drawing/2014/main" id="{647ADABE-0CF8-CB1D-4D66-1EE3DF0804F2}"/>
              </a:ext>
            </a:extLst>
          </p:cNvPr>
          <p:cNvPicPr>
            <a:picLocks noChangeAspect="1"/>
          </p:cNvPicPr>
          <p:nvPr/>
        </p:nvPicPr>
        <p:blipFill rotWithShape="1">
          <a:blip r:embed="rId6">
            <a:extLst>
              <a:ext uri="{28A0092B-C50C-407E-A947-70E740481C1C}">
                <a14:useLocalDpi xmlns:a14="http://schemas.microsoft.com/office/drawing/2010/main" val="0"/>
              </a:ext>
            </a:extLst>
          </a:blip>
          <a:srcRect l="-17292" t="-9100" r="-3828" b="-8746"/>
          <a:stretch/>
        </p:blipFill>
        <p:spPr>
          <a:xfrm>
            <a:off x="4306849" y="204682"/>
            <a:ext cx="3194977" cy="982537"/>
          </a:xfrm>
          <a:prstGeom prst="rect">
            <a:avLst/>
          </a:prstGeom>
        </p:spPr>
      </p:pic>
      <p:pic>
        <p:nvPicPr>
          <p:cNvPr id="7" name="Picture 6" descr="A yellow letter on a black background&#10;&#10;Description automatically generated">
            <a:extLst>
              <a:ext uri="{FF2B5EF4-FFF2-40B4-BE49-F238E27FC236}">
                <a16:creationId xmlns:a16="http://schemas.microsoft.com/office/drawing/2014/main" id="{D93F4C6A-7DEB-8F07-193D-1EDF8FA3D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5496" y="386977"/>
            <a:ext cx="2102735" cy="617947"/>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291C2D2B-C598-8F99-A682-49FFE51D09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436" y="378161"/>
            <a:ext cx="2573352" cy="635578"/>
          </a:xfrm>
          <a:prstGeom prst="rect">
            <a:avLst/>
          </a:prstGeom>
        </p:spPr>
      </p:pic>
    </p:spTree>
    <p:extLst>
      <p:ext uri="{BB962C8B-B14F-4D97-AF65-F5344CB8AC3E}">
        <p14:creationId xmlns:p14="http://schemas.microsoft.com/office/powerpoint/2010/main" val="87606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693F9C-1260-EE4B-A3D3-D175A6DF3428}"/>
              </a:ext>
            </a:extLst>
          </p:cNvPr>
          <p:cNvSpPr>
            <a:spLocks noGrp="1"/>
          </p:cNvSpPr>
          <p:nvPr>
            <p:ph type="title"/>
          </p:nvPr>
        </p:nvSpPr>
        <p:spPr>
          <a:xfrm>
            <a:off x="914400" y="731520"/>
            <a:ext cx="10363200" cy="538480"/>
          </a:xfrm>
        </p:spPr>
        <p:txBody>
          <a:bodyPr anchor="t">
            <a:normAutofit/>
          </a:bodyPr>
          <a:lstStyle/>
          <a:p>
            <a:r>
              <a:rPr lang="en-US" dirty="0"/>
              <a:t>Virginia Commonwealth University Speakers</a:t>
            </a:r>
          </a:p>
        </p:txBody>
      </p:sp>
      <p:sp>
        <p:nvSpPr>
          <p:cNvPr id="4" name="Slide Number Placeholder 3">
            <a:extLst>
              <a:ext uri="{FF2B5EF4-FFF2-40B4-BE49-F238E27FC236}">
                <a16:creationId xmlns:a16="http://schemas.microsoft.com/office/drawing/2014/main" id="{908444EF-77EB-E941-94BC-0ADDCC6F0530}"/>
              </a:ext>
            </a:extLst>
          </p:cNvPr>
          <p:cNvSpPr>
            <a:spLocks noGrp="1"/>
          </p:cNvSpPr>
          <p:nvPr>
            <p:ph type="sldNum" sz="quarter" idx="14"/>
          </p:nvPr>
        </p:nvSpPr>
        <p:spPr>
          <a:xfrm>
            <a:off x="11423904" y="6336797"/>
            <a:ext cx="609600" cy="365125"/>
          </a:xfrm>
        </p:spPr>
        <p:txBody>
          <a:bodyPr anchor="ctr">
            <a:normAutofit/>
          </a:bodyPr>
          <a:lstStyle/>
          <a:p>
            <a:fld id="{E76B6642-1AA4-43CA-96DC-A93A92BF5D52}" type="slidenum">
              <a:rPr lang="en-US" smtClean="0"/>
              <a:pPr/>
              <a:t>3</a:t>
            </a:fld>
            <a:endParaRPr lang="en-US"/>
          </a:p>
        </p:txBody>
      </p:sp>
      <p:sp>
        <p:nvSpPr>
          <p:cNvPr id="14" name="TextBox 13">
            <a:extLst>
              <a:ext uri="{FF2B5EF4-FFF2-40B4-BE49-F238E27FC236}">
                <a16:creationId xmlns:a16="http://schemas.microsoft.com/office/drawing/2014/main" id="{8F5E56DF-517C-45D5-B29E-D37EB56182E7}"/>
              </a:ext>
            </a:extLst>
          </p:cNvPr>
          <p:cNvSpPr txBox="1"/>
          <p:nvPr/>
        </p:nvSpPr>
        <p:spPr>
          <a:xfrm>
            <a:off x="6031634" y="4552760"/>
            <a:ext cx="2866849" cy="966803"/>
          </a:xfrm>
          <a:prstGeom prst="rect">
            <a:avLst/>
          </a:prstGeom>
          <a:noFill/>
        </p:spPr>
        <p:txBody>
          <a:bodyPr wrap="square" rtlCol="0">
            <a:spAutoFit/>
          </a:bodyPr>
          <a:lstStyle/>
          <a:p>
            <a:pPr marR="0" lvl="1"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Brian Sussman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R="0" lvl="1"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VCU Safety Ambassador Supervisor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14F1F54-3369-4061-BFFC-EF2FA7C27926}"/>
              </a:ext>
            </a:extLst>
          </p:cNvPr>
          <p:cNvSpPr txBox="1"/>
          <p:nvPr/>
        </p:nvSpPr>
        <p:spPr>
          <a:xfrm>
            <a:off x="2209800" y="4552760"/>
            <a:ext cx="3886200" cy="1231106"/>
          </a:xfrm>
          <a:prstGeom prst="rect">
            <a:avLst/>
          </a:prstGeom>
          <a:noFill/>
        </p:spPr>
        <p:txBody>
          <a:bodyPr wrap="square" rtlCol="0">
            <a:spAutoFit/>
          </a:bodyPr>
          <a:lstStyle/>
          <a:p>
            <a:pPr algn="ctr"/>
            <a:r>
              <a:rPr lang="en-US" b="1" dirty="0"/>
              <a:t>John Venuti</a:t>
            </a:r>
          </a:p>
          <a:p>
            <a:pPr algn="ctr"/>
            <a:r>
              <a:rPr lang="en-US" dirty="0"/>
              <a:t>Associate Vice President for Public Safety, VCU &amp; VCU Health and </a:t>
            </a:r>
          </a:p>
          <a:p>
            <a:pPr algn="ctr"/>
            <a:r>
              <a:rPr lang="en-US" dirty="0"/>
              <a:t>Chief of Police</a:t>
            </a:r>
          </a:p>
        </p:txBody>
      </p:sp>
      <p:pic>
        <p:nvPicPr>
          <p:cNvPr id="5" name="Picture 4" descr="A person in a suit standing next to a flag&#10;&#10;Description automatically generated">
            <a:extLst>
              <a:ext uri="{FF2B5EF4-FFF2-40B4-BE49-F238E27FC236}">
                <a16:creationId xmlns:a16="http://schemas.microsoft.com/office/drawing/2014/main" id="{89F6F5E9-9146-0F7D-2809-35AD631D0F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07" t="26755" r="47692" b="31844"/>
          <a:stretch/>
        </p:blipFill>
        <p:spPr>
          <a:xfrm rot="5400000">
            <a:off x="2609849" y="1762808"/>
            <a:ext cx="3086100" cy="2314575"/>
          </a:xfrm>
          <a:prstGeom prst="rect">
            <a:avLst/>
          </a:prstGeom>
        </p:spPr>
      </p:pic>
      <p:pic>
        <p:nvPicPr>
          <p:cNvPr id="9" name="Picture 8">
            <a:extLst>
              <a:ext uri="{FF2B5EF4-FFF2-40B4-BE49-F238E27FC236}">
                <a16:creationId xmlns:a16="http://schemas.microsoft.com/office/drawing/2014/main" id="{CB6C12B0-E1AD-709D-28DB-F9D1C57EC43B}"/>
              </a:ext>
            </a:extLst>
          </p:cNvPr>
          <p:cNvPicPr>
            <a:picLocks/>
          </p:cNvPicPr>
          <p:nvPr/>
        </p:nvPicPr>
        <p:blipFill rotWithShape="1">
          <a:blip r:embed="rId3"/>
          <a:srcRect l="21181" t="11890" r="19289" b="35192"/>
          <a:stretch/>
        </p:blipFill>
        <p:spPr>
          <a:xfrm>
            <a:off x="6674939" y="1373881"/>
            <a:ext cx="2313432" cy="3090632"/>
          </a:xfrm>
          <a:prstGeom prst="rect">
            <a:avLst/>
          </a:prstGeom>
        </p:spPr>
      </p:pic>
    </p:spTree>
    <p:extLst>
      <p:ext uri="{BB962C8B-B14F-4D97-AF65-F5344CB8AC3E}">
        <p14:creationId xmlns:p14="http://schemas.microsoft.com/office/powerpoint/2010/main" val="503710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C3D941-6324-2749-9A93-CE7F0C8714FD}"/>
              </a:ext>
            </a:extLst>
          </p:cNvPr>
          <p:cNvSpPr>
            <a:spLocks noGrp="1"/>
          </p:cNvSpPr>
          <p:nvPr>
            <p:ph sz="quarter" idx="12"/>
          </p:nvPr>
        </p:nvSpPr>
        <p:spPr>
          <a:xfrm>
            <a:off x="914402" y="1384198"/>
            <a:ext cx="10363201" cy="4559403"/>
          </a:xfrm>
        </p:spPr>
        <p:txBody>
          <a:bodyPr vert="horz" lIns="0" tIns="0" rIns="0" bIns="0" rtlCol="0" anchor="t">
            <a:noAutofit/>
          </a:bodyPr>
          <a:lstStyle/>
          <a:p>
            <a:r>
              <a:rPr lang="en-US" dirty="0"/>
              <a:t>Setting the Stage</a:t>
            </a:r>
          </a:p>
          <a:p>
            <a:r>
              <a:rPr lang="en-US" dirty="0"/>
              <a:t>Campus perceptions of campus safety</a:t>
            </a:r>
          </a:p>
          <a:p>
            <a:r>
              <a:rPr lang="en-US" dirty="0"/>
              <a:t>Overview of Co-Responder models</a:t>
            </a:r>
          </a:p>
          <a:p>
            <a:r>
              <a:rPr lang="en-US" dirty="0"/>
              <a:t>Virginia Commonwealth University’s Safety Ambassador Program</a:t>
            </a:r>
          </a:p>
          <a:p>
            <a:r>
              <a:rPr lang="en-US" dirty="0"/>
              <a:t>Q&amp;A Session</a:t>
            </a:r>
          </a:p>
        </p:txBody>
      </p:sp>
      <p:sp>
        <p:nvSpPr>
          <p:cNvPr id="3" name="Title 2">
            <a:extLst>
              <a:ext uri="{FF2B5EF4-FFF2-40B4-BE49-F238E27FC236}">
                <a16:creationId xmlns:a16="http://schemas.microsoft.com/office/drawing/2014/main" id="{56693F9C-1260-EE4B-A3D3-D175A6DF3428}"/>
              </a:ext>
            </a:extLst>
          </p:cNvPr>
          <p:cNvSpPr>
            <a:spLocks noGrp="1"/>
          </p:cNvSpPr>
          <p:nvPr>
            <p:ph type="title"/>
          </p:nvPr>
        </p:nvSpPr>
        <p:spPr>
          <a:xfrm>
            <a:off x="914400" y="731520"/>
            <a:ext cx="10363200" cy="538480"/>
          </a:xfrm>
        </p:spPr>
        <p:txBody>
          <a:bodyPr/>
          <a:lstStyle/>
          <a:p>
            <a:r>
              <a:rPr lang="en-US" dirty="0"/>
              <a:t>Agenda</a:t>
            </a:r>
          </a:p>
        </p:txBody>
      </p:sp>
      <p:sp>
        <p:nvSpPr>
          <p:cNvPr id="4" name="Slide Number Placeholder 3">
            <a:extLst>
              <a:ext uri="{FF2B5EF4-FFF2-40B4-BE49-F238E27FC236}">
                <a16:creationId xmlns:a16="http://schemas.microsoft.com/office/drawing/2014/main" id="{908444EF-77EB-E941-94BC-0ADDCC6F0530}"/>
              </a:ext>
            </a:extLst>
          </p:cNvPr>
          <p:cNvSpPr>
            <a:spLocks noGrp="1"/>
          </p:cNvSpPr>
          <p:nvPr>
            <p:ph type="sldNum" sz="quarter" idx="14"/>
          </p:nvPr>
        </p:nvSpPr>
        <p:spPr>
          <a:xfrm>
            <a:off x="11423904" y="6336797"/>
            <a:ext cx="609600" cy="365125"/>
          </a:xfrm>
        </p:spPr>
        <p:txBody>
          <a:bodyPr/>
          <a:lstStyle/>
          <a:p>
            <a:fld id="{E76B6642-1AA4-43CA-96DC-A93A92BF5D52}" type="slidenum">
              <a:rPr lang="en-US" smtClean="0"/>
              <a:pPr/>
              <a:t>4</a:t>
            </a:fld>
            <a:endParaRPr lang="en-US" dirty="0"/>
          </a:p>
        </p:txBody>
      </p:sp>
    </p:spTree>
    <p:extLst>
      <p:ext uri="{BB962C8B-B14F-4D97-AF65-F5344CB8AC3E}">
        <p14:creationId xmlns:p14="http://schemas.microsoft.com/office/powerpoint/2010/main" val="980557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20F7-7E93-9D47-93CD-92DF061FAC8E}"/>
              </a:ext>
            </a:extLst>
          </p:cNvPr>
          <p:cNvSpPr>
            <a:spLocks noGrp="1"/>
          </p:cNvSpPr>
          <p:nvPr>
            <p:ph type="title"/>
          </p:nvPr>
        </p:nvSpPr>
        <p:spPr>
          <a:xfrm>
            <a:off x="2550160" y="990600"/>
            <a:ext cx="8727440" cy="2781300"/>
          </a:xfrm>
        </p:spPr>
        <p:txBody>
          <a:bodyPr/>
          <a:lstStyle/>
          <a:p>
            <a:r>
              <a:rPr lang="en-US"/>
              <a:t>Setting the Stage</a:t>
            </a:r>
          </a:p>
        </p:txBody>
      </p:sp>
      <p:sp>
        <p:nvSpPr>
          <p:cNvPr id="7" name="Subtitle 6">
            <a:extLst>
              <a:ext uri="{FF2B5EF4-FFF2-40B4-BE49-F238E27FC236}">
                <a16:creationId xmlns:a16="http://schemas.microsoft.com/office/drawing/2014/main" id="{D53D6A43-1B4E-EEEC-8842-8FFD95EE677F}"/>
              </a:ext>
            </a:extLst>
          </p:cNvPr>
          <p:cNvSpPr>
            <a:spLocks noGrp="1"/>
          </p:cNvSpPr>
          <p:nvPr>
            <p:ph type="subTitle" idx="1"/>
          </p:nvPr>
        </p:nvSpPr>
        <p:spPr/>
        <p:txBody>
          <a:bodyPr/>
          <a:lstStyle/>
          <a:p>
            <a:r>
              <a:rPr lang="en-US" dirty="0"/>
              <a:t>Healy +</a:t>
            </a:r>
          </a:p>
        </p:txBody>
      </p:sp>
    </p:spTree>
    <p:extLst>
      <p:ext uri="{BB962C8B-B14F-4D97-AF65-F5344CB8AC3E}">
        <p14:creationId xmlns:p14="http://schemas.microsoft.com/office/powerpoint/2010/main" val="189513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D04A8-F9D7-41EE-4B2C-50684348DF04}"/>
              </a:ext>
            </a:extLst>
          </p:cNvPr>
          <p:cNvSpPr>
            <a:spLocks noGrp="1"/>
          </p:cNvSpPr>
          <p:nvPr>
            <p:ph sz="quarter" idx="12"/>
          </p:nvPr>
        </p:nvSpPr>
        <p:spPr>
          <a:xfrm>
            <a:off x="914400" y="2013994"/>
            <a:ext cx="10363200" cy="3929605"/>
          </a:xfrm>
        </p:spPr>
        <p:txBody>
          <a:bodyPr>
            <a:noAutofit/>
          </a:bodyPr>
          <a:lstStyle/>
          <a:p>
            <a:r>
              <a:rPr lang="en-US" dirty="0"/>
              <a:t>Summary of our methods: Open forums, small group listening sessions &amp; limited surveys</a:t>
            </a:r>
          </a:p>
          <a:p>
            <a:r>
              <a:rPr lang="en-US" dirty="0"/>
              <a:t>Why Now? – To be “student ready,” we must understand student perceptions and expectation re: campus safety. </a:t>
            </a:r>
          </a:p>
          <a:p>
            <a:pPr lvl="1"/>
            <a:endParaRPr lang="en-US" dirty="0"/>
          </a:p>
        </p:txBody>
      </p:sp>
      <p:sp>
        <p:nvSpPr>
          <p:cNvPr id="2" name="Title 1">
            <a:extLst>
              <a:ext uri="{FF2B5EF4-FFF2-40B4-BE49-F238E27FC236}">
                <a16:creationId xmlns:a16="http://schemas.microsoft.com/office/drawing/2014/main" id="{FD98AFBE-643D-F213-1EEB-E3B0FB9645F3}"/>
              </a:ext>
            </a:extLst>
          </p:cNvPr>
          <p:cNvSpPr>
            <a:spLocks noGrp="1"/>
          </p:cNvSpPr>
          <p:nvPr>
            <p:ph type="title"/>
          </p:nvPr>
        </p:nvSpPr>
        <p:spPr>
          <a:xfrm>
            <a:off x="914400" y="731520"/>
            <a:ext cx="10363200" cy="538480"/>
          </a:xfrm>
        </p:spPr>
        <p:txBody>
          <a:bodyPr>
            <a:normAutofit fontScale="90000"/>
          </a:bodyPr>
          <a:lstStyle/>
          <a:p>
            <a:pPr lvl="0"/>
            <a:r>
              <a:rPr lang="en-US" dirty="0"/>
              <a:t>Campus Perceptions of Campus Safety:</a:t>
            </a:r>
            <a:br>
              <a:rPr lang="en-US" dirty="0"/>
            </a:br>
            <a:r>
              <a:rPr lang="en-US" dirty="0"/>
              <a:t>Introduction to Our Inquiry</a:t>
            </a:r>
          </a:p>
        </p:txBody>
      </p:sp>
      <p:sp>
        <p:nvSpPr>
          <p:cNvPr id="9" name="Slide Number Placeholder 3">
            <a:extLst>
              <a:ext uri="{FF2B5EF4-FFF2-40B4-BE49-F238E27FC236}">
                <a16:creationId xmlns:a16="http://schemas.microsoft.com/office/drawing/2014/main" id="{33925785-DF99-016A-88DA-E7FFDA90533A}"/>
              </a:ext>
            </a:extLst>
          </p:cNvPr>
          <p:cNvSpPr>
            <a:spLocks noGrp="1"/>
          </p:cNvSpPr>
          <p:nvPr>
            <p:ph type="sldNum" sz="quarter" idx="14"/>
          </p:nvPr>
        </p:nvSpPr>
        <p:spPr>
          <a:xfrm>
            <a:off x="11423650" y="6337300"/>
            <a:ext cx="609600" cy="365125"/>
          </a:xfrm>
        </p:spPr>
        <p:txBody>
          <a:bodyPr/>
          <a:lstStyle/>
          <a:p>
            <a:fld id="{E76B6642-1AA4-43CA-96DC-A93A92BF5D52}" type="slidenum">
              <a:rPr lang="en-US" smtClean="0"/>
              <a:pPr/>
              <a:t>6</a:t>
            </a:fld>
            <a:endParaRPr lang="en-US" dirty="0"/>
          </a:p>
        </p:txBody>
      </p:sp>
    </p:spTree>
    <p:extLst>
      <p:ext uri="{BB962C8B-B14F-4D97-AF65-F5344CB8AC3E}">
        <p14:creationId xmlns:p14="http://schemas.microsoft.com/office/powerpoint/2010/main" val="174497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D04A8-F9D7-41EE-4B2C-50684348DF04}"/>
              </a:ext>
            </a:extLst>
          </p:cNvPr>
          <p:cNvSpPr>
            <a:spLocks noGrp="1"/>
          </p:cNvSpPr>
          <p:nvPr>
            <p:ph sz="quarter" idx="12"/>
          </p:nvPr>
        </p:nvSpPr>
        <p:spPr>
          <a:xfrm>
            <a:off x="914402" y="1384198"/>
            <a:ext cx="10363201" cy="4559403"/>
          </a:xfrm>
        </p:spPr>
        <p:txBody>
          <a:bodyPr>
            <a:noAutofit/>
          </a:bodyPr>
          <a:lstStyle/>
          <a:p>
            <a:pPr marL="502920" indent="-457200">
              <a:buFont typeface="+mj-lt"/>
              <a:buAutoNum type="arabicPeriod"/>
            </a:pPr>
            <a:r>
              <a:rPr lang="en-US" dirty="0"/>
              <a:t>Hundreds of Listening/Community Engagement sessions at ~20 colleges and universities </a:t>
            </a:r>
          </a:p>
          <a:p>
            <a:pPr marL="502920" indent="-457200">
              <a:buFont typeface="+mj-lt"/>
              <a:buAutoNum type="arabicPeriod"/>
            </a:pPr>
            <a:r>
              <a:rPr lang="en-US" dirty="0"/>
              <a:t>Over 2000 students (forums, small groups, surveys, Zoom, etc.)</a:t>
            </a:r>
          </a:p>
          <a:p>
            <a:pPr marL="502920" indent="-457200">
              <a:buFont typeface="+mj-lt"/>
              <a:buAutoNum type="arabicPeriod"/>
            </a:pPr>
            <a:r>
              <a:rPr lang="en-US" dirty="0"/>
              <a:t>Amplified Voices of Racial, Cultural, and Social  Identities (BIPOC, LGBTQAI+, Latino, Jewish, Students w/Disabilities, and other affinity groups)</a:t>
            </a:r>
          </a:p>
          <a:p>
            <a:pPr marL="45720" indent="0">
              <a:buNone/>
            </a:pPr>
            <a:endParaRPr lang="en-US" dirty="0"/>
          </a:p>
          <a:p>
            <a:pPr marL="45720" indent="0">
              <a:buNone/>
            </a:pPr>
            <a:r>
              <a:rPr lang="en-US" dirty="0"/>
              <a:t>During the listening sessions, more than 82% of students stated that they felt concerned about their safety </a:t>
            </a:r>
          </a:p>
          <a:p>
            <a:pPr lvl="2"/>
            <a:endParaRPr lang="en-US" dirty="0"/>
          </a:p>
          <a:p>
            <a:pPr lvl="2"/>
            <a:endParaRPr lang="en-US" dirty="0"/>
          </a:p>
        </p:txBody>
      </p:sp>
      <p:sp>
        <p:nvSpPr>
          <p:cNvPr id="2" name="Title 1">
            <a:extLst>
              <a:ext uri="{FF2B5EF4-FFF2-40B4-BE49-F238E27FC236}">
                <a16:creationId xmlns:a16="http://schemas.microsoft.com/office/drawing/2014/main" id="{F3D683E6-2659-4314-64CE-6F1299CA6F77}"/>
              </a:ext>
            </a:extLst>
          </p:cNvPr>
          <p:cNvSpPr>
            <a:spLocks noGrp="1"/>
          </p:cNvSpPr>
          <p:nvPr>
            <p:ph type="title"/>
          </p:nvPr>
        </p:nvSpPr>
        <p:spPr>
          <a:xfrm>
            <a:off x="914400" y="731520"/>
            <a:ext cx="10363200" cy="538480"/>
          </a:xfrm>
        </p:spPr>
        <p:txBody>
          <a:bodyPr/>
          <a:lstStyle/>
          <a:p>
            <a:r>
              <a:rPr lang="en-US"/>
              <a:t>Since 2020 we have conducted:</a:t>
            </a:r>
            <a:endParaRPr lang="en-US" dirty="0"/>
          </a:p>
        </p:txBody>
      </p:sp>
      <p:sp>
        <p:nvSpPr>
          <p:cNvPr id="11" name="Slide Number Placeholder 3">
            <a:extLst>
              <a:ext uri="{FF2B5EF4-FFF2-40B4-BE49-F238E27FC236}">
                <a16:creationId xmlns:a16="http://schemas.microsoft.com/office/drawing/2014/main" id="{B55C375E-39FD-82BE-25E6-B9C996831F28}"/>
              </a:ext>
            </a:extLst>
          </p:cNvPr>
          <p:cNvSpPr>
            <a:spLocks noGrp="1"/>
          </p:cNvSpPr>
          <p:nvPr>
            <p:ph type="sldNum" sz="quarter" idx="14"/>
          </p:nvPr>
        </p:nvSpPr>
        <p:spPr>
          <a:xfrm>
            <a:off x="11423650" y="6337300"/>
            <a:ext cx="609600" cy="365125"/>
          </a:xfrm>
        </p:spPr>
        <p:txBody>
          <a:bodyPr/>
          <a:lstStyle/>
          <a:p>
            <a:fld id="{E76B6642-1AA4-43CA-96DC-A93A92BF5D52}" type="slidenum">
              <a:rPr lang="en-US" smtClean="0"/>
              <a:pPr/>
              <a:t>7</a:t>
            </a:fld>
            <a:endParaRPr lang="en-US" dirty="0"/>
          </a:p>
        </p:txBody>
      </p:sp>
    </p:spTree>
    <p:extLst>
      <p:ext uri="{BB962C8B-B14F-4D97-AF65-F5344CB8AC3E}">
        <p14:creationId xmlns:p14="http://schemas.microsoft.com/office/powerpoint/2010/main" val="259043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D04A8-F9D7-41EE-4B2C-50684348DF04}"/>
              </a:ext>
            </a:extLst>
          </p:cNvPr>
          <p:cNvSpPr>
            <a:spLocks noGrp="1"/>
          </p:cNvSpPr>
          <p:nvPr>
            <p:ph sz="quarter" idx="12"/>
          </p:nvPr>
        </p:nvSpPr>
        <p:spPr/>
        <p:txBody>
          <a:bodyPr>
            <a:noAutofit/>
          </a:bodyPr>
          <a:lstStyle/>
          <a:p>
            <a:r>
              <a:rPr lang="en-US" b="1" dirty="0">
                <a:solidFill>
                  <a:schemeClr val="tx2"/>
                </a:solidFill>
              </a:rPr>
              <a:t>Theme 1: Communication &amp; Transparency </a:t>
            </a:r>
            <a:r>
              <a:rPr lang="en-US" dirty="0"/>
              <a:t>– Consensus around a lack of communication and transparency in the process  and sense of exclusion</a:t>
            </a:r>
          </a:p>
          <a:p>
            <a:r>
              <a:rPr lang="en-US" b="1" dirty="0">
                <a:solidFill>
                  <a:schemeClr val="tx2"/>
                </a:solidFill>
              </a:rPr>
              <a:t>Theme 2: Relationship Building </a:t>
            </a:r>
            <a:r>
              <a:rPr lang="en-US" dirty="0"/>
              <a:t>– Need to foster connection &amp; repair harm</a:t>
            </a:r>
          </a:p>
          <a:p>
            <a:r>
              <a:rPr lang="en-US" b="1" dirty="0">
                <a:solidFill>
                  <a:schemeClr val="tx2"/>
                </a:solidFill>
              </a:rPr>
              <a:t>Theme 3: Education and Training </a:t>
            </a:r>
            <a:r>
              <a:rPr lang="en-US" dirty="0"/>
              <a:t>– Lack of understanding of roles and experiences</a:t>
            </a:r>
          </a:p>
          <a:p>
            <a:r>
              <a:rPr lang="en-US" b="1" dirty="0">
                <a:solidFill>
                  <a:schemeClr val="tx2"/>
                </a:solidFill>
              </a:rPr>
              <a:t>Theme 4: Differential Response </a:t>
            </a:r>
            <a:r>
              <a:rPr lang="en-US" dirty="0"/>
              <a:t>– By campus &amp; nature of call </a:t>
            </a:r>
          </a:p>
          <a:p>
            <a:r>
              <a:rPr lang="en-US" b="1" dirty="0">
                <a:solidFill>
                  <a:schemeClr val="tx2"/>
                </a:solidFill>
              </a:rPr>
              <a:t>Theme 5: The “University Bubble” </a:t>
            </a:r>
            <a:r>
              <a:rPr lang="en-US" dirty="0"/>
              <a:t>– Sense of exceptionalism/lack of understanding</a:t>
            </a:r>
          </a:p>
          <a:p>
            <a:r>
              <a:rPr lang="en-US" b="1" dirty="0">
                <a:solidFill>
                  <a:schemeClr val="tx2"/>
                </a:solidFill>
              </a:rPr>
              <a:t>Theme 6: Approach and Appearance of Campus Safety Officers – </a:t>
            </a:r>
            <a:r>
              <a:rPr lang="en-US" dirty="0"/>
              <a:t>How they are in space is as important as what they do</a:t>
            </a:r>
          </a:p>
          <a:p>
            <a:pPr lvl="0"/>
            <a:endParaRPr lang="en-US" dirty="0"/>
          </a:p>
        </p:txBody>
      </p:sp>
      <p:sp>
        <p:nvSpPr>
          <p:cNvPr id="2" name="Title 1">
            <a:extLst>
              <a:ext uri="{FF2B5EF4-FFF2-40B4-BE49-F238E27FC236}">
                <a16:creationId xmlns:a16="http://schemas.microsoft.com/office/drawing/2014/main" id="{FD98AFBE-643D-F213-1EEB-E3B0FB9645F3}"/>
              </a:ext>
            </a:extLst>
          </p:cNvPr>
          <p:cNvSpPr>
            <a:spLocks noGrp="1"/>
          </p:cNvSpPr>
          <p:nvPr>
            <p:ph type="title"/>
          </p:nvPr>
        </p:nvSpPr>
        <p:spPr/>
        <p:txBody>
          <a:bodyPr>
            <a:normAutofit/>
          </a:bodyPr>
          <a:lstStyle/>
          <a:p>
            <a:pPr lvl="0"/>
            <a:r>
              <a:rPr lang="en-US" dirty="0"/>
              <a:t>Common Recurring Them</a:t>
            </a:r>
            <a:r>
              <a:rPr lang="en-US" noProof="0" dirty="0" err="1"/>
              <a:t>es</a:t>
            </a:r>
            <a:endParaRPr lang="en-US" dirty="0"/>
          </a:p>
        </p:txBody>
      </p:sp>
      <p:sp>
        <p:nvSpPr>
          <p:cNvPr id="6" name="Slide Number Placeholder 3">
            <a:extLst>
              <a:ext uri="{FF2B5EF4-FFF2-40B4-BE49-F238E27FC236}">
                <a16:creationId xmlns:a16="http://schemas.microsoft.com/office/drawing/2014/main" id="{A8823848-A6E2-5B87-B132-977AAAECCD8B}"/>
              </a:ext>
            </a:extLst>
          </p:cNvPr>
          <p:cNvSpPr>
            <a:spLocks noGrp="1"/>
          </p:cNvSpPr>
          <p:nvPr>
            <p:ph type="sldNum" sz="quarter" idx="14"/>
          </p:nvPr>
        </p:nvSpPr>
        <p:spPr>
          <a:xfrm>
            <a:off x="11423650" y="6337300"/>
            <a:ext cx="609600" cy="365125"/>
          </a:xfrm>
        </p:spPr>
        <p:txBody>
          <a:bodyPr/>
          <a:lstStyle/>
          <a:p>
            <a:fld id="{E76B6642-1AA4-43CA-96DC-A93A92BF5D52}" type="slidenum">
              <a:rPr lang="en-US" smtClean="0"/>
              <a:pPr/>
              <a:t>8</a:t>
            </a:fld>
            <a:endParaRPr lang="en-US" dirty="0"/>
          </a:p>
        </p:txBody>
      </p:sp>
    </p:spTree>
    <p:extLst>
      <p:ext uri="{BB962C8B-B14F-4D97-AF65-F5344CB8AC3E}">
        <p14:creationId xmlns:p14="http://schemas.microsoft.com/office/powerpoint/2010/main" val="33981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D04A8-F9D7-41EE-4B2C-50684348DF04}"/>
              </a:ext>
            </a:extLst>
          </p:cNvPr>
          <p:cNvSpPr>
            <a:spLocks noGrp="1"/>
          </p:cNvSpPr>
          <p:nvPr>
            <p:ph sz="quarter" idx="12"/>
          </p:nvPr>
        </p:nvSpPr>
        <p:spPr>
          <a:xfrm>
            <a:off x="914402" y="1384198"/>
            <a:ext cx="10363201" cy="4559403"/>
          </a:xfrm>
        </p:spPr>
        <p:txBody>
          <a:bodyPr>
            <a:noAutofit/>
          </a:bodyPr>
          <a:lstStyle/>
          <a:p>
            <a:pPr lvl="0"/>
            <a:r>
              <a:rPr lang="en-US" dirty="0"/>
              <a:t>Acknowledge past tensions between campus police (&amp; other police) and students, emphasizing a forward-looking approach.</a:t>
            </a:r>
          </a:p>
          <a:p>
            <a:pPr lvl="0"/>
            <a:r>
              <a:rPr lang="en-US" dirty="0"/>
              <a:t>Discuss "Practical Empathy" and how small changes can significantly impact student-police relations.</a:t>
            </a:r>
          </a:p>
          <a:p>
            <a:pPr lvl="0"/>
            <a:r>
              <a:rPr lang="en-US" dirty="0"/>
              <a:t>Explore ways to extend Campus Safety engagement beyond enforcement, fostering a community-oriented/guardian/servant culture.</a:t>
            </a:r>
          </a:p>
        </p:txBody>
      </p:sp>
      <p:sp>
        <p:nvSpPr>
          <p:cNvPr id="2" name="Title 1">
            <a:extLst>
              <a:ext uri="{FF2B5EF4-FFF2-40B4-BE49-F238E27FC236}">
                <a16:creationId xmlns:a16="http://schemas.microsoft.com/office/drawing/2014/main" id="{FD98AFBE-643D-F213-1EEB-E3B0FB9645F3}"/>
              </a:ext>
            </a:extLst>
          </p:cNvPr>
          <p:cNvSpPr>
            <a:spLocks noGrp="1"/>
          </p:cNvSpPr>
          <p:nvPr>
            <p:ph type="title"/>
          </p:nvPr>
        </p:nvSpPr>
        <p:spPr>
          <a:xfrm>
            <a:off x="914400" y="731520"/>
            <a:ext cx="10363200" cy="538480"/>
          </a:xfrm>
        </p:spPr>
        <p:txBody>
          <a:bodyPr>
            <a:normAutofit/>
          </a:bodyPr>
          <a:lstStyle/>
          <a:p>
            <a:pPr lvl="0"/>
            <a:r>
              <a:rPr lang="en-US" dirty="0"/>
              <a:t>Integrating Campus Safety Officers Insights</a:t>
            </a:r>
          </a:p>
        </p:txBody>
      </p:sp>
      <p:sp>
        <p:nvSpPr>
          <p:cNvPr id="6" name="Slide Number Placeholder 3">
            <a:extLst>
              <a:ext uri="{FF2B5EF4-FFF2-40B4-BE49-F238E27FC236}">
                <a16:creationId xmlns:a16="http://schemas.microsoft.com/office/drawing/2014/main" id="{6B7109A5-61F1-7781-7FC5-8BE163A04853}"/>
              </a:ext>
            </a:extLst>
          </p:cNvPr>
          <p:cNvSpPr>
            <a:spLocks noGrp="1"/>
          </p:cNvSpPr>
          <p:nvPr>
            <p:ph type="sldNum" sz="quarter" idx="14"/>
          </p:nvPr>
        </p:nvSpPr>
        <p:spPr>
          <a:xfrm>
            <a:off x="11423650" y="6337300"/>
            <a:ext cx="609600" cy="365125"/>
          </a:xfrm>
        </p:spPr>
        <p:txBody>
          <a:bodyPr/>
          <a:lstStyle/>
          <a:p>
            <a:fld id="{E76B6642-1AA4-43CA-96DC-A93A92BF5D52}" type="slidenum">
              <a:rPr lang="en-US" smtClean="0"/>
              <a:pPr/>
              <a:t>9</a:t>
            </a:fld>
            <a:endParaRPr lang="en-US" dirty="0"/>
          </a:p>
        </p:txBody>
      </p:sp>
    </p:spTree>
    <p:extLst>
      <p:ext uri="{BB962C8B-B14F-4D97-AF65-F5344CB8AC3E}">
        <p14:creationId xmlns:p14="http://schemas.microsoft.com/office/powerpoint/2010/main" val="381930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E Cobranded Template">
  <a:themeElements>
    <a:clrScheme name="Custom 1">
      <a:dk1>
        <a:srgbClr val="000000"/>
      </a:dk1>
      <a:lt1>
        <a:srgbClr val="FFFFFF"/>
      </a:lt1>
      <a:dk2>
        <a:srgbClr val="0020CD"/>
      </a:dk2>
      <a:lt2>
        <a:srgbClr val="DFDEDA"/>
      </a:lt2>
      <a:accent1>
        <a:srgbClr val="FEB916"/>
      </a:accent1>
      <a:accent2>
        <a:srgbClr val="0DB58E"/>
      </a:accent2>
      <a:accent3>
        <a:srgbClr val="FF8528"/>
      </a:accent3>
      <a:accent4>
        <a:srgbClr val="B7D333"/>
      </a:accent4>
      <a:accent5>
        <a:srgbClr val="50246F"/>
      </a:accent5>
      <a:accent6>
        <a:srgbClr val="DFDEDA"/>
      </a:accent6>
      <a:hlink>
        <a:srgbClr val="0020CC"/>
      </a:hlink>
      <a:folHlink>
        <a:srgbClr val="50246E"/>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2478</Words>
  <Application>Microsoft Macintosh PowerPoint</Application>
  <PresentationFormat>Widescreen</PresentationFormat>
  <Paragraphs>209</Paragraphs>
  <Slides>29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Helvetica</vt:lpstr>
      <vt:lpstr>Helvetica Light</vt:lpstr>
      <vt:lpstr>Palatino Linotype</vt:lpstr>
      <vt:lpstr>Roboto</vt:lpstr>
      <vt:lpstr>Times New Roman</vt:lpstr>
      <vt:lpstr>UE Cobranded Template</vt:lpstr>
      <vt:lpstr>Alternative Response Approaches for Campus Safety</vt:lpstr>
      <vt:lpstr>Speakers</vt:lpstr>
      <vt:lpstr>Virginia Commonwealth University Speakers</vt:lpstr>
      <vt:lpstr>Agenda</vt:lpstr>
      <vt:lpstr>Setting the Stage</vt:lpstr>
      <vt:lpstr>Campus Perceptions of Campus Safety: Introduction to Our Inquiry</vt:lpstr>
      <vt:lpstr>Since 2020 we have conducted:</vt:lpstr>
      <vt:lpstr>Common Recurring Themes</vt:lpstr>
      <vt:lpstr>Integrating Campus Safety Officers Insights</vt:lpstr>
      <vt:lpstr>General Recommendations</vt:lpstr>
      <vt:lpstr>General Recommendations (cont.)</vt:lpstr>
      <vt:lpstr>Evolution of Co-Responder Models </vt:lpstr>
      <vt:lpstr>Co-Responder Models</vt:lpstr>
      <vt:lpstr>Co-Responder Models</vt:lpstr>
      <vt:lpstr>Co-Responder Models </vt:lpstr>
      <vt:lpstr>Safety Ambassador Program</vt:lpstr>
      <vt:lpstr>Virginia Commonwealth University</vt:lpstr>
      <vt:lpstr>Safety and Well-being Advisory Committee</vt:lpstr>
      <vt:lpstr>PowerPoint Presentation</vt:lpstr>
      <vt:lpstr>Hiring the Right People as Safety Ambassadors</vt:lpstr>
      <vt:lpstr>Training</vt:lpstr>
      <vt:lpstr>Training</vt:lpstr>
      <vt:lpstr>Team Effectiveness</vt:lpstr>
      <vt:lpstr>Similarities to Police Officers</vt:lpstr>
      <vt:lpstr>Differences from Police</vt:lpstr>
      <vt:lpstr>Total Calls for Service</vt:lpstr>
      <vt:lpstr>VTCC Transports</vt:lpstr>
      <vt:lpstr>Questions?</vt:lpstr>
      <vt:lpstr>PowerPoint Presentation</vt:lpstr>
    </vt:vector>
  </TitlesOfParts>
  <Company>Cozen O'Connor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Our Inquiry</dc:title>
  <dc:creator>Graham, DA</dc:creator>
  <cp:lastModifiedBy>Vivian Hayward</cp:lastModifiedBy>
  <cp:revision>5</cp:revision>
  <dcterms:created xsi:type="dcterms:W3CDTF">2024-03-28T20:31:47Z</dcterms:created>
  <dcterms:modified xsi:type="dcterms:W3CDTF">2024-04-18T19:21:51Z</dcterms:modified>
</cp:coreProperties>
</file>